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2748"/>
      </p:cViewPr>
      <p:guideLst>
        <p:guide orient="horz" pos="2881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1D92A-20F0-4384-ABB8-25733995AA4C}" type="datetimeFigureOut">
              <a:rPr lang="pt-PT" smtClean="0"/>
              <a:pPr/>
              <a:t>20-07-2013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BAADF-0390-4365-BB48-AA1346FFB7BC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59214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BAADF-0390-4365-BB48-AA1346FFB7BC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1" y="5181601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0253-BCCF-452F-B859-B926B9075F00}" type="datetimeFigureOut">
              <a:rPr lang="pt-PT" smtClean="0"/>
              <a:pPr/>
              <a:t>20-07-2013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B3CE-87C0-4BE5-8F57-8A855D6ED140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0253-BCCF-452F-B859-B926B9075F00}" type="datetimeFigureOut">
              <a:rPr lang="pt-PT" smtClean="0"/>
              <a:pPr/>
              <a:t>20-07-2013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B3CE-87C0-4BE5-8F57-8A855D6ED140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0253-BCCF-452F-B859-B926B9075F00}" type="datetimeFigureOut">
              <a:rPr lang="pt-PT" smtClean="0"/>
              <a:pPr/>
              <a:t>20-07-2013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B3CE-87C0-4BE5-8F57-8A855D6ED140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0253-BCCF-452F-B859-B926B9075F00}" type="datetimeFigureOut">
              <a:rPr lang="pt-PT" smtClean="0"/>
              <a:pPr/>
              <a:t>20-07-2013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B3CE-87C0-4BE5-8F57-8A855D6ED140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0253-BCCF-452F-B859-B926B9075F00}" type="datetimeFigureOut">
              <a:rPr lang="pt-PT" smtClean="0"/>
              <a:pPr/>
              <a:t>20-07-2013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B3CE-87C0-4BE5-8F57-8A855D6ED140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628900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0253-BCCF-452F-B859-B926B9075F00}" type="datetimeFigureOut">
              <a:rPr lang="pt-PT" smtClean="0"/>
              <a:pPr/>
              <a:t>20-07-2013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B3CE-87C0-4BE5-8F57-8A855D6ED140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0253-BCCF-452F-B859-B926B9075F00}" type="datetimeFigureOut">
              <a:rPr lang="pt-PT" smtClean="0"/>
              <a:pPr/>
              <a:t>20-07-2013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B3CE-87C0-4BE5-8F57-8A855D6ED140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0253-BCCF-452F-B859-B926B9075F00}" type="datetimeFigureOut">
              <a:rPr lang="pt-PT" smtClean="0"/>
              <a:pPr/>
              <a:t>20-07-2013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B3CE-87C0-4BE5-8F57-8A855D6ED140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0253-BCCF-452F-B859-B926B9075F00}" type="datetimeFigureOut">
              <a:rPr lang="pt-PT" smtClean="0"/>
              <a:pPr/>
              <a:t>20-07-2013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B3CE-87C0-4BE5-8F57-8A855D6ED140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6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3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0253-BCCF-452F-B859-B926B9075F00}" type="datetimeFigureOut">
              <a:rPr lang="pt-PT" smtClean="0"/>
              <a:pPr/>
              <a:t>20-07-2013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B3CE-87C0-4BE5-8F57-8A855D6ED140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0253-BCCF-452F-B859-B926B9075F00}" type="datetimeFigureOut">
              <a:rPr lang="pt-PT" smtClean="0"/>
              <a:pPr/>
              <a:t>20-07-2013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B3CE-87C0-4BE5-8F57-8A855D6ED140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1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1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1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90253-BCCF-452F-B859-B926B9075F00}" type="datetimeFigureOut">
              <a:rPr lang="pt-PT" smtClean="0"/>
              <a:pPr/>
              <a:t>20-07-2013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1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5B3CE-87C0-4BE5-8F57-8A855D6ED140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538292" y="1357291"/>
            <a:ext cx="2390775" cy="3000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latin typeface="Calibri" pitchFamily="34" charset="0"/>
                <a:ea typeface="Calibri" pitchFamily="34" charset="0"/>
                <a:cs typeface="Arial" pitchFamily="34" charset="0"/>
              </a:rPr>
              <a:t>1.251 papers   </a:t>
            </a:r>
            <a:endParaRPr kumimoji="0" lang="en-US" sz="1800" i="0" u="none" strike="noStrike" cap="none" normalizeH="0" baseline="0" dirty="0" smtClean="0">
              <a:ln>
                <a:noFill/>
              </a:ln>
              <a:latin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433910" y="714349"/>
            <a:ext cx="2209800" cy="64294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23.707 papers were automaticly  excluded  when we cross search with chronic diseases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071546" y="71406"/>
            <a:ext cx="2928958" cy="85725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2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24. 958 papers were identified by searching </a:t>
            </a:r>
            <a:r>
              <a:rPr lang="en-US" sz="12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Pubmed</a:t>
            </a:r>
            <a:r>
              <a:rPr lang="en-US" sz="12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in  MEDLINE and Cochrane , using textual terms and </a:t>
            </a:r>
            <a:r>
              <a:rPr lang="en-US" sz="12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MeSH</a:t>
            </a:r>
            <a:r>
              <a:rPr lang="en-US" sz="12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headings  from 2006 to 2011.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3438526" y="2785314"/>
            <a:ext cx="1419235" cy="49054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523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papers were duplicated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642918" y="2775791"/>
            <a:ext cx="1071570" cy="5000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502 papers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000240" y="5786446"/>
            <a:ext cx="1428760" cy="64294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337 papers included in</a:t>
            </a:r>
            <a:r>
              <a:rPr kumimoji="0" lang="en-US" sz="120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this review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3357562" y="3569588"/>
            <a:ext cx="1571636" cy="7143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119 papers reviewed and classified into a single descriptor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5" name="Forma 64"/>
          <p:cNvCxnSpPr>
            <a:stCxn id="70" idx="1"/>
            <a:endCxn id="36" idx="0"/>
          </p:cNvCxnSpPr>
          <p:nvPr/>
        </p:nvCxnSpPr>
        <p:spPr>
          <a:xfrm rot="10800000" flipV="1">
            <a:off x="1178705" y="2261742"/>
            <a:ext cx="378089" cy="514048"/>
          </a:xfrm>
          <a:prstGeom prst="bentConnector2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Forma 67"/>
          <p:cNvCxnSpPr>
            <a:stCxn id="70" idx="3"/>
            <a:endCxn id="35" idx="0"/>
          </p:cNvCxnSpPr>
          <p:nvPr/>
        </p:nvCxnSpPr>
        <p:spPr>
          <a:xfrm>
            <a:off x="3947567" y="2261742"/>
            <a:ext cx="200576" cy="523572"/>
          </a:xfrm>
          <a:prstGeom prst="bentConnector2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xão recta unidireccional 71"/>
          <p:cNvCxnSpPr>
            <a:stCxn id="35" idx="2"/>
          </p:cNvCxnSpPr>
          <p:nvPr/>
        </p:nvCxnSpPr>
        <p:spPr>
          <a:xfrm rot="5400000">
            <a:off x="3995742" y="3418732"/>
            <a:ext cx="295279" cy="9526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xão recta unidireccional 73"/>
          <p:cNvCxnSpPr/>
          <p:nvPr/>
        </p:nvCxnSpPr>
        <p:spPr>
          <a:xfrm>
            <a:off x="1124745" y="3275857"/>
            <a:ext cx="954153" cy="1296144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xão recta unidireccional 75"/>
          <p:cNvCxnSpPr/>
          <p:nvPr/>
        </p:nvCxnSpPr>
        <p:spPr>
          <a:xfrm flipH="1">
            <a:off x="3362692" y="4355976"/>
            <a:ext cx="786388" cy="288032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hamada com seta para baixo 78"/>
          <p:cNvSpPr/>
          <p:nvPr/>
        </p:nvSpPr>
        <p:spPr>
          <a:xfrm>
            <a:off x="1928802" y="4857752"/>
            <a:ext cx="1571636" cy="857256"/>
          </a:xfrm>
          <a:prstGeom prst="downArrowCallou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Exclusion Criteria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132856" y="4502272"/>
            <a:ext cx="1143008" cy="28575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621 papers 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cxnSp>
        <p:nvCxnSpPr>
          <p:cNvPr id="29" name="Conexão recta 28"/>
          <p:cNvCxnSpPr>
            <a:stCxn id="37" idx="2"/>
          </p:cNvCxnSpPr>
          <p:nvPr/>
        </p:nvCxnSpPr>
        <p:spPr>
          <a:xfrm rot="5400000">
            <a:off x="2464587" y="6679421"/>
            <a:ext cx="500066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xão recta 31"/>
          <p:cNvCxnSpPr/>
          <p:nvPr/>
        </p:nvCxnSpPr>
        <p:spPr>
          <a:xfrm>
            <a:off x="1428736" y="6572263"/>
            <a:ext cx="2786082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xão recta unidireccional 38"/>
          <p:cNvCxnSpPr/>
          <p:nvPr/>
        </p:nvCxnSpPr>
        <p:spPr>
          <a:xfrm rot="5400000">
            <a:off x="1143778" y="6857222"/>
            <a:ext cx="571504" cy="1588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xão recta unidireccional 39"/>
          <p:cNvCxnSpPr/>
          <p:nvPr/>
        </p:nvCxnSpPr>
        <p:spPr>
          <a:xfrm rot="5400000">
            <a:off x="2428074" y="6857222"/>
            <a:ext cx="571504" cy="1588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xão recta unidireccional 40"/>
          <p:cNvCxnSpPr/>
          <p:nvPr/>
        </p:nvCxnSpPr>
        <p:spPr>
          <a:xfrm rot="5400000">
            <a:off x="3929860" y="6857222"/>
            <a:ext cx="571504" cy="1588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3643314" y="7215206"/>
            <a:ext cx="1214446" cy="7143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88 papers with Macro interventions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143116" y="7215206"/>
            <a:ext cx="1214446" cy="7143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145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papers with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Meso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interventions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785794" y="7215206"/>
            <a:ext cx="1214446" cy="7143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104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papers </a:t>
            </a:r>
            <a:r>
              <a:rPr lang="en-US" sz="12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with Micro interventions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4214818" y="4786314"/>
            <a:ext cx="2500330" cy="9604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284 papers were excluded because </a:t>
            </a:r>
            <a:r>
              <a:rPr lang="en-US" sz="1200" dirty="0" smtClean="0">
                <a:solidFill>
                  <a:schemeClr val="tx1"/>
                </a:solidFill>
              </a:rPr>
              <a:t>full-text was not available (to clarify any doubts) or 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were not in the selected language or not pertaining to disease management .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7" name="Conexão recta 56"/>
          <p:cNvCxnSpPr/>
          <p:nvPr/>
        </p:nvCxnSpPr>
        <p:spPr>
          <a:xfrm>
            <a:off x="3500439" y="5175242"/>
            <a:ext cx="714380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5429264" y="2564897"/>
            <a:ext cx="1214446" cy="1143008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404 papers were excluded because they were in both research database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2" name="Conexão recta 41"/>
          <p:cNvCxnSpPr>
            <a:endCxn id="38" idx="1"/>
          </p:cNvCxnSpPr>
          <p:nvPr/>
        </p:nvCxnSpPr>
        <p:spPr>
          <a:xfrm>
            <a:off x="4857760" y="3136401"/>
            <a:ext cx="571504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5143512" y="6929454"/>
            <a:ext cx="1500198" cy="107157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27 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papers did not report interventions, did not meet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inclusion criteria  or wasn't collect</a:t>
            </a:r>
          </a:p>
        </p:txBody>
      </p:sp>
      <p:cxnSp>
        <p:nvCxnSpPr>
          <p:cNvPr id="43" name="Conexão recta unidireccional 42"/>
          <p:cNvCxnSpPr/>
          <p:nvPr/>
        </p:nvCxnSpPr>
        <p:spPr>
          <a:xfrm>
            <a:off x="4869160" y="7522741"/>
            <a:ext cx="284612" cy="158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o 51"/>
          <p:cNvGrpSpPr/>
          <p:nvPr/>
        </p:nvGrpSpPr>
        <p:grpSpPr>
          <a:xfrm>
            <a:off x="3429000" y="8001024"/>
            <a:ext cx="1571636" cy="1071570"/>
            <a:chOff x="3571876" y="7929586"/>
            <a:chExt cx="1428760" cy="1071570"/>
          </a:xfrm>
          <a:solidFill>
            <a:schemeClr val="bg1"/>
          </a:solidFill>
        </p:grpSpPr>
        <p:sp>
          <p:nvSpPr>
            <p:cNvPr id="51" name="CaixaDeTexto 50"/>
            <p:cNvSpPr txBox="1"/>
            <p:nvPr/>
          </p:nvSpPr>
          <p:spPr>
            <a:xfrm>
              <a:off x="3831651" y="8133875"/>
              <a:ext cx="928694" cy="76944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mtClean="0"/>
                <a:t>61 </a:t>
              </a:r>
              <a:r>
                <a:rPr lang="en-US" sz="1100" b="1" dirty="0" smtClean="0"/>
                <a:t>papers were included for detailed analysis </a:t>
              </a:r>
              <a:endParaRPr lang="en-US" sz="1100" b="1" dirty="0"/>
            </a:p>
          </p:txBody>
        </p:sp>
        <p:sp>
          <p:nvSpPr>
            <p:cNvPr id="50" name="Fluxograma: decisão 49"/>
            <p:cNvSpPr/>
            <p:nvPr/>
          </p:nvSpPr>
          <p:spPr>
            <a:xfrm>
              <a:off x="3571876" y="7929586"/>
              <a:ext cx="1428760" cy="1071570"/>
            </a:xfrm>
            <a:prstGeom prst="flowChartDecision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0" name="Conexão recta 59"/>
          <p:cNvCxnSpPr/>
          <p:nvPr/>
        </p:nvCxnSpPr>
        <p:spPr>
          <a:xfrm>
            <a:off x="2714620" y="1071538"/>
            <a:ext cx="1714512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xão recta unidireccional 63"/>
          <p:cNvCxnSpPr/>
          <p:nvPr/>
        </p:nvCxnSpPr>
        <p:spPr>
          <a:xfrm rot="5400000">
            <a:off x="2494752" y="1147741"/>
            <a:ext cx="438944" cy="793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3"/>
          <p:cNvSpPr>
            <a:spLocks noChangeArrowheads="1"/>
          </p:cNvSpPr>
          <p:nvPr/>
        </p:nvSpPr>
        <p:spPr bwMode="auto">
          <a:xfrm>
            <a:off x="1556793" y="2111723"/>
            <a:ext cx="2390775" cy="3000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1.025 papers were selected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cxnSp>
        <p:nvCxnSpPr>
          <p:cNvPr id="82" name="Conexão recta 81"/>
          <p:cNvCxnSpPr/>
          <p:nvPr/>
        </p:nvCxnSpPr>
        <p:spPr>
          <a:xfrm>
            <a:off x="2714621" y="1907704"/>
            <a:ext cx="1714512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2"/>
          <p:cNvSpPr>
            <a:spLocks noChangeArrowheads="1"/>
          </p:cNvSpPr>
          <p:nvPr/>
        </p:nvSpPr>
        <p:spPr bwMode="auto">
          <a:xfrm>
            <a:off x="4433910" y="1547664"/>
            <a:ext cx="2209800" cy="792089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226 papers were excluded because title doesn’t pertain the study issue or abstracts  </a:t>
            </a:r>
            <a:r>
              <a:rPr lang="en-US" sz="1200" dirty="0" smtClean="0">
                <a:solidFill>
                  <a:schemeClr val="tx1"/>
                </a:solidFill>
              </a:rPr>
              <a:t>were not available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6" name="Conexão recta unidireccional 45"/>
          <p:cNvCxnSpPr/>
          <p:nvPr/>
        </p:nvCxnSpPr>
        <p:spPr>
          <a:xfrm rot="5400000">
            <a:off x="2489845" y="1910757"/>
            <a:ext cx="438944" cy="793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163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Your User Name</dc:creator>
  <cp:lastModifiedBy>Nuno Nunes</cp:lastModifiedBy>
  <cp:revision>62</cp:revision>
  <dcterms:created xsi:type="dcterms:W3CDTF">2011-12-31T09:58:10Z</dcterms:created>
  <dcterms:modified xsi:type="dcterms:W3CDTF">2013-07-20T07:00:12Z</dcterms:modified>
</cp:coreProperties>
</file>