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9" r:id="rId1"/>
    <p:sldMasterId id="2147483662" r:id="rId2"/>
    <p:sldMasterId id="2147483661" r:id="rId3"/>
  </p:sldMasterIdLst>
  <p:notesMasterIdLst>
    <p:notesMasterId r:id="rId11"/>
  </p:notesMasterIdLst>
  <p:handoutMasterIdLst>
    <p:handoutMasterId r:id="rId12"/>
  </p:handoutMasterIdLst>
  <p:sldIdLst>
    <p:sldId id="1896" r:id="rId4"/>
    <p:sldId id="1816" r:id="rId5"/>
    <p:sldId id="1818" r:id="rId6"/>
    <p:sldId id="1949" r:id="rId7"/>
    <p:sldId id="1948" r:id="rId8"/>
    <p:sldId id="1826" r:id="rId9"/>
    <p:sldId id="1857" r:id="rId10"/>
  </p:sldIdLst>
  <p:sldSz cx="9144000" cy="6858000" type="screen4x3"/>
  <p:notesSz cx="6797675" cy="9874250"/>
  <p:defaultTextStyle>
    <a:defPPr>
      <a:defRPr lang="en-AU"/>
    </a:defPPr>
    <a:lvl1pPr algn="l" rtl="0" eaLnBrk="0" fontAlgn="base" hangingPunct="0">
      <a:lnSpc>
        <a:spcPct val="90000"/>
      </a:lnSpc>
      <a:spcBef>
        <a:spcPct val="0"/>
      </a:spcBef>
      <a:spcAft>
        <a:spcPct val="0"/>
      </a:spcAft>
      <a:defRPr sz="2400" kern="1200">
        <a:solidFill>
          <a:schemeClr val="tx1"/>
        </a:solidFill>
        <a:latin typeface="Arial" charset="0"/>
        <a:ea typeface="Arial Unicode MS" pitchFamily="34" charset="-128"/>
        <a:cs typeface="Arial Unicode MS" pitchFamily="34" charset="-128"/>
      </a:defRPr>
    </a:lvl1pPr>
    <a:lvl2pPr marL="457200" algn="l" rtl="0" eaLnBrk="0" fontAlgn="base" hangingPunct="0">
      <a:lnSpc>
        <a:spcPct val="90000"/>
      </a:lnSpc>
      <a:spcBef>
        <a:spcPct val="0"/>
      </a:spcBef>
      <a:spcAft>
        <a:spcPct val="0"/>
      </a:spcAft>
      <a:defRPr sz="2400" kern="1200">
        <a:solidFill>
          <a:schemeClr val="tx1"/>
        </a:solidFill>
        <a:latin typeface="Arial" charset="0"/>
        <a:ea typeface="Arial Unicode MS" pitchFamily="34" charset="-128"/>
        <a:cs typeface="Arial Unicode MS" pitchFamily="34" charset="-128"/>
      </a:defRPr>
    </a:lvl2pPr>
    <a:lvl3pPr marL="914400" algn="l" rtl="0" eaLnBrk="0" fontAlgn="base" hangingPunct="0">
      <a:lnSpc>
        <a:spcPct val="90000"/>
      </a:lnSpc>
      <a:spcBef>
        <a:spcPct val="0"/>
      </a:spcBef>
      <a:spcAft>
        <a:spcPct val="0"/>
      </a:spcAft>
      <a:defRPr sz="2400" kern="1200">
        <a:solidFill>
          <a:schemeClr val="tx1"/>
        </a:solidFill>
        <a:latin typeface="Arial" charset="0"/>
        <a:ea typeface="Arial Unicode MS" pitchFamily="34" charset="-128"/>
        <a:cs typeface="Arial Unicode MS" pitchFamily="34" charset="-128"/>
      </a:defRPr>
    </a:lvl3pPr>
    <a:lvl4pPr marL="1371600" algn="l" rtl="0" eaLnBrk="0" fontAlgn="base" hangingPunct="0">
      <a:lnSpc>
        <a:spcPct val="90000"/>
      </a:lnSpc>
      <a:spcBef>
        <a:spcPct val="0"/>
      </a:spcBef>
      <a:spcAft>
        <a:spcPct val="0"/>
      </a:spcAft>
      <a:defRPr sz="2400" kern="1200">
        <a:solidFill>
          <a:schemeClr val="tx1"/>
        </a:solidFill>
        <a:latin typeface="Arial" charset="0"/>
        <a:ea typeface="Arial Unicode MS" pitchFamily="34" charset="-128"/>
        <a:cs typeface="Arial Unicode MS" pitchFamily="34" charset="-128"/>
      </a:defRPr>
    </a:lvl4pPr>
    <a:lvl5pPr marL="1828800" algn="l" rtl="0" eaLnBrk="0" fontAlgn="base" hangingPunct="0">
      <a:lnSpc>
        <a:spcPct val="90000"/>
      </a:lnSpc>
      <a:spcBef>
        <a:spcPct val="0"/>
      </a:spcBef>
      <a:spcAft>
        <a:spcPct val="0"/>
      </a:spcAft>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E00"/>
    <a:srgbClr val="00E100"/>
    <a:srgbClr val="D60093"/>
    <a:srgbClr val="EAEAEA"/>
    <a:srgbClr val="91FF91"/>
    <a:srgbClr val="64FF64"/>
    <a:srgbClr val="50FF5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460" autoAdjust="0"/>
    <p:restoredTop sz="99742" autoAdjust="0"/>
  </p:normalViewPr>
  <p:slideViewPr>
    <p:cSldViewPr snapToGrid="0" showGuides="1">
      <p:cViewPr>
        <p:scale>
          <a:sx n="80" d="100"/>
          <a:sy n="80" d="100"/>
        </p:scale>
        <p:origin x="-1686" y="-918"/>
      </p:cViewPr>
      <p:guideLst>
        <p:guide orient="horz" pos="747"/>
        <p:guide orient="horz" pos="594"/>
        <p:guide orient="horz" pos="2058"/>
        <p:guide orient="horz" pos="4167"/>
        <p:guide orient="horz" pos="1100"/>
        <p:guide pos="373"/>
        <p:guide pos="543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52" d="100"/>
          <a:sy n="52" d="100"/>
        </p:scale>
        <p:origin x="-2640" y="-108"/>
      </p:cViewPr>
      <p:guideLst>
        <p:guide orient="horz" pos="3110"/>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9522"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defRPr sz="1200">
                <a:latin typeface="Arial Unicode MS" pitchFamily="34" charset="-128"/>
              </a:defRPr>
            </a:lvl1pPr>
          </a:lstStyle>
          <a:p>
            <a:pPr>
              <a:defRPr/>
            </a:pPr>
            <a:endParaRPr lang="en-AU"/>
          </a:p>
        </p:txBody>
      </p:sp>
      <p:sp>
        <p:nvSpPr>
          <p:cNvPr id="619523" name="Rectangle 3"/>
          <p:cNvSpPr>
            <a:spLocks noGrp="1" noChangeArrowheads="1"/>
          </p:cNvSpPr>
          <p:nvPr>
            <p:ph type="dt" sz="quarter" idx="1"/>
          </p:nvPr>
        </p:nvSpPr>
        <p:spPr bwMode="auto">
          <a:xfrm>
            <a:off x="3848100" y="0"/>
            <a:ext cx="2947988"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1200">
                <a:latin typeface="Arial Unicode MS" pitchFamily="34" charset="-128"/>
              </a:defRPr>
            </a:lvl1pPr>
          </a:lstStyle>
          <a:p>
            <a:pPr>
              <a:defRPr/>
            </a:pPr>
            <a:endParaRPr lang="en-AU"/>
          </a:p>
        </p:txBody>
      </p:sp>
      <p:sp>
        <p:nvSpPr>
          <p:cNvPr id="619524" name="Rectangle 4"/>
          <p:cNvSpPr>
            <a:spLocks noGrp="1" noChangeArrowheads="1"/>
          </p:cNvSpPr>
          <p:nvPr>
            <p:ph type="ftr" sz="quarter" idx="2"/>
          </p:nvPr>
        </p:nvSpPr>
        <p:spPr bwMode="auto">
          <a:xfrm>
            <a:off x="0" y="9378950"/>
            <a:ext cx="29464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defRPr sz="1200">
                <a:latin typeface="Arial Unicode MS" pitchFamily="34" charset="-128"/>
              </a:defRPr>
            </a:lvl1pPr>
          </a:lstStyle>
          <a:p>
            <a:pPr>
              <a:defRPr/>
            </a:pPr>
            <a:endParaRPr lang="en-AU"/>
          </a:p>
        </p:txBody>
      </p:sp>
      <p:sp>
        <p:nvSpPr>
          <p:cNvPr id="619525" name="Rectangle 5"/>
          <p:cNvSpPr>
            <a:spLocks noGrp="1" noChangeArrowheads="1"/>
          </p:cNvSpPr>
          <p:nvPr>
            <p:ph type="sldNum" sz="quarter" idx="3"/>
          </p:nvPr>
        </p:nvSpPr>
        <p:spPr bwMode="auto">
          <a:xfrm>
            <a:off x="3848100" y="9378950"/>
            <a:ext cx="2947988"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defRPr sz="1200">
                <a:latin typeface="Arial Unicode MS" pitchFamily="34" charset="-128"/>
              </a:defRPr>
            </a:lvl1pPr>
          </a:lstStyle>
          <a:p>
            <a:pPr>
              <a:defRPr/>
            </a:pPr>
            <a:fld id="{49255CE2-08FC-46AA-92DF-9B83DE5743CE}" type="slidenum">
              <a:rPr lang="en-AU"/>
              <a:pPr>
                <a:defRPr/>
              </a:pPr>
              <a:t>‹nº›</a:t>
            </a:fld>
            <a:endParaRPr lang="en-AU"/>
          </a:p>
        </p:txBody>
      </p:sp>
    </p:spTree>
    <p:extLst>
      <p:ext uri="{BB962C8B-B14F-4D97-AF65-F5344CB8AC3E}">
        <p14:creationId xmlns:p14="http://schemas.microsoft.com/office/powerpoint/2010/main" val="1400839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defRPr sz="1200">
                <a:latin typeface="Arial Unicode MS" pitchFamily="34" charset="-128"/>
              </a:defRPr>
            </a:lvl1pPr>
          </a:lstStyle>
          <a:p>
            <a:pPr>
              <a:defRPr/>
            </a:pPr>
            <a:endParaRPr lang="en-AU"/>
          </a:p>
        </p:txBody>
      </p:sp>
      <p:sp>
        <p:nvSpPr>
          <p:cNvPr id="36867" name="Rectangle 3"/>
          <p:cNvSpPr>
            <a:spLocks noGrp="1" noChangeArrowheads="1"/>
          </p:cNvSpPr>
          <p:nvPr>
            <p:ph type="dt" idx="1"/>
          </p:nvPr>
        </p:nvSpPr>
        <p:spPr bwMode="auto">
          <a:xfrm>
            <a:off x="3848100" y="0"/>
            <a:ext cx="2947988"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defRPr sz="1200">
                <a:latin typeface="Arial Unicode MS" pitchFamily="34" charset="-128"/>
              </a:defRPr>
            </a:lvl1pPr>
          </a:lstStyle>
          <a:p>
            <a:pPr>
              <a:defRPr/>
            </a:pPr>
            <a:endParaRPr lang="en-AU"/>
          </a:p>
        </p:txBody>
      </p:sp>
      <p:sp>
        <p:nvSpPr>
          <p:cNvPr id="117764" name="Rectangle 4"/>
          <p:cNvSpPr>
            <a:spLocks noGrp="1" noRot="1" noChangeAspect="1" noChangeArrowheads="1" noTextEdit="1"/>
          </p:cNvSpPr>
          <p:nvPr>
            <p:ph type="sldImg" idx="2"/>
          </p:nvPr>
        </p:nvSpPr>
        <p:spPr bwMode="auto">
          <a:xfrm>
            <a:off x="933450" y="741363"/>
            <a:ext cx="4933950" cy="3700462"/>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81038" y="4687888"/>
            <a:ext cx="5435600" cy="444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6871" name="Rectangle 7"/>
          <p:cNvSpPr>
            <a:spLocks noGrp="1" noChangeArrowheads="1"/>
          </p:cNvSpPr>
          <p:nvPr>
            <p:ph type="sldNum" sz="quarter" idx="5"/>
          </p:nvPr>
        </p:nvSpPr>
        <p:spPr bwMode="auto">
          <a:xfrm>
            <a:off x="3848100" y="9378950"/>
            <a:ext cx="2947988"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defRPr sz="1200">
                <a:latin typeface="Arial Unicode MS" pitchFamily="34" charset="-128"/>
              </a:defRPr>
            </a:lvl1pPr>
          </a:lstStyle>
          <a:p>
            <a:pPr>
              <a:defRPr/>
            </a:pPr>
            <a:fld id="{13883EA7-2EE8-481A-B92C-13630A5E255E}" type="slidenum">
              <a:rPr lang="en-AU"/>
              <a:pPr>
                <a:defRPr/>
              </a:pPr>
              <a:t>‹nº›</a:t>
            </a:fld>
            <a:endParaRPr lang="en-AU"/>
          </a:p>
        </p:txBody>
      </p:sp>
      <p:sp>
        <p:nvSpPr>
          <p:cNvPr id="8" name="7 Marcador de pie de página"/>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lvl1pPr>
          </a:lstStyle>
          <a:p>
            <a:pPr>
              <a:defRPr/>
            </a:pPr>
            <a:endParaRPr lang="es-ES"/>
          </a:p>
        </p:txBody>
      </p:sp>
    </p:spTree>
    <p:extLst>
      <p:ext uri="{BB962C8B-B14F-4D97-AF65-F5344CB8AC3E}">
        <p14:creationId xmlns:p14="http://schemas.microsoft.com/office/powerpoint/2010/main" val="24905517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Unicode MS" pitchFamily="34" charset="-128"/>
        <a:ea typeface="+mn-ea"/>
        <a:cs typeface="+mn-cs"/>
      </a:defRPr>
    </a:lvl1pPr>
    <a:lvl2pPr marL="457200" algn="l" rtl="0" eaLnBrk="0" fontAlgn="base" hangingPunct="0">
      <a:spcBef>
        <a:spcPct val="30000"/>
      </a:spcBef>
      <a:spcAft>
        <a:spcPct val="0"/>
      </a:spcAft>
      <a:defRPr sz="1200" kern="1200">
        <a:solidFill>
          <a:schemeClr val="tx1"/>
        </a:solidFill>
        <a:latin typeface="Arial Unicode MS" pitchFamily="34" charset="-128"/>
        <a:ea typeface="+mn-ea"/>
        <a:cs typeface="+mn-cs"/>
      </a:defRPr>
    </a:lvl2pPr>
    <a:lvl3pPr marL="914400" algn="l" rtl="0" eaLnBrk="0" fontAlgn="base" hangingPunct="0">
      <a:spcBef>
        <a:spcPct val="30000"/>
      </a:spcBef>
      <a:spcAft>
        <a:spcPct val="0"/>
      </a:spcAft>
      <a:defRPr sz="1200" kern="1200">
        <a:solidFill>
          <a:schemeClr val="tx1"/>
        </a:solidFill>
        <a:latin typeface="Arial Unicode MS" pitchFamily="34" charset="-128"/>
        <a:ea typeface="+mn-ea"/>
        <a:cs typeface="+mn-cs"/>
      </a:defRPr>
    </a:lvl3pPr>
    <a:lvl4pPr marL="1371600" algn="l" rtl="0" eaLnBrk="0" fontAlgn="base" hangingPunct="0">
      <a:spcBef>
        <a:spcPct val="30000"/>
      </a:spcBef>
      <a:spcAft>
        <a:spcPct val="0"/>
      </a:spcAft>
      <a:defRPr sz="1200" kern="1200">
        <a:solidFill>
          <a:schemeClr val="tx1"/>
        </a:solidFill>
        <a:latin typeface="Arial Unicode MS" pitchFamily="34" charset="-128"/>
        <a:ea typeface="+mn-ea"/>
        <a:cs typeface="+mn-cs"/>
      </a:defRPr>
    </a:lvl4pPr>
    <a:lvl5pPr marL="1828800" algn="l" rtl="0" eaLnBrk="0" fontAlgn="base" hangingPunct="0">
      <a:spcBef>
        <a:spcPct val="30000"/>
      </a:spcBef>
      <a:spcAft>
        <a:spcPct val="0"/>
      </a:spcAft>
      <a:defRPr sz="1200" kern="1200">
        <a:solidFill>
          <a:schemeClr val="tx1"/>
        </a:solidFill>
        <a:latin typeface="Arial Unicode MS" pitchFamily="34" charset="-12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a:lstStyle/>
          <a:p>
            <a:fld id="{01381BDB-6AB6-44CC-A49B-3083270F2E41}" type="slidenum">
              <a:rPr lang="en-AU" smtClean="0"/>
              <a:pPr/>
              <a:t>0</a:t>
            </a:fld>
            <a:endParaRPr lang="en-AU"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C11AA60F-45FD-4748-9BBB-45075B9D1CF9}" type="slidenum">
              <a:rPr lang="en-AU" smtClean="0"/>
              <a:pPr/>
              <a:t>1</a:t>
            </a:fld>
            <a:endParaRPr lang="en-AU"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p:spPr>
        <p:txBody>
          <a:bodyPr/>
          <a:lstStyle/>
          <a:p>
            <a:fld id="{A63C6042-7CA8-44DF-9EAD-71E1C6A3F8CD}" type="slidenum">
              <a:rPr lang="en-AU" smtClean="0"/>
              <a:pPr/>
              <a:t>2</a:t>
            </a:fld>
            <a:endParaRPr lang="en-AU"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A0134625-1E38-4381-9746-5841A872B09E}" type="slidenum">
              <a:rPr lang="en-AU" smtClean="0"/>
              <a:pPr/>
              <a:t>3</a:t>
            </a:fld>
            <a:endParaRPr lang="en-AU" dirty="0"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0261C764-DF72-4C85-A9C9-AE1DE52F18E8}" type="slidenum">
              <a:rPr lang="en-AU" smtClean="0"/>
              <a:pPr/>
              <a:t>4</a:t>
            </a:fld>
            <a:endParaRPr lang="en-AU" dirty="0"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p:cNvSpPr>
            <a:spLocks noGrp="1" noChangeArrowheads="1"/>
          </p:cNvSpPr>
          <p:nvPr>
            <p:ph type="sldNum" sz="quarter" idx="5"/>
          </p:nvPr>
        </p:nvSpPr>
        <p:spPr>
          <a:noFill/>
        </p:spPr>
        <p:txBody>
          <a:bodyPr/>
          <a:lstStyle/>
          <a:p>
            <a:fld id="{9707D0C5-A509-4581-9FCA-662BFD57DE85}" type="slidenum">
              <a:rPr lang="en-AU" smtClean="0"/>
              <a:pPr/>
              <a:t>5</a:t>
            </a:fld>
            <a:endParaRPr lang="en-AU" dirty="0" smtClean="0"/>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p:spPr>
        <p:txBody>
          <a:bodyPr/>
          <a:lstStyle/>
          <a:p>
            <a:fld id="{68B4D8BC-ABE4-41B2-AA50-240901E9DF4F}" type="slidenum">
              <a:rPr lang="en-AU" smtClean="0"/>
              <a:pPr/>
              <a:t>6</a:t>
            </a:fld>
            <a:endParaRPr lang="en-AU" smtClean="0"/>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rgbClr val="004E69"/>
        </a:solidFill>
        <a:effectLst/>
      </p:bgPr>
    </p:bg>
    <p:spTree>
      <p:nvGrpSpPr>
        <p:cNvPr id="1" name=""/>
        <p:cNvGrpSpPr/>
        <p:nvPr/>
      </p:nvGrpSpPr>
      <p:grpSpPr>
        <a:xfrm>
          <a:off x="0" y="0"/>
          <a:ext cx="0" cy="0"/>
          <a:chOff x="0" y="0"/>
          <a:chExt cx="0" cy="0"/>
        </a:xfrm>
      </p:grpSpPr>
      <p:pic>
        <p:nvPicPr>
          <p:cNvPr id="4" name="Picture 4" descr="q_mark2"/>
          <p:cNvPicPr>
            <a:picLocks noChangeArrowheads="1"/>
          </p:cNvPicPr>
          <p:nvPr/>
        </p:nvPicPr>
        <p:blipFill>
          <a:blip r:embed="rId2" cstate="print"/>
          <a:srcRect/>
          <a:stretch>
            <a:fillRect/>
          </a:stretch>
        </p:blipFill>
        <p:spPr bwMode="auto">
          <a:xfrm>
            <a:off x="638175" y="-158750"/>
            <a:ext cx="3689350" cy="7334250"/>
          </a:xfrm>
          <a:prstGeom prst="rect">
            <a:avLst/>
          </a:prstGeom>
          <a:noFill/>
          <a:ln w="9525">
            <a:noFill/>
            <a:miter lim="800000"/>
            <a:headEnd/>
            <a:tailEnd/>
          </a:ln>
        </p:spPr>
      </p:pic>
      <p:sp>
        <p:nvSpPr>
          <p:cNvPr id="379906" name="Rectangle 2"/>
          <p:cNvSpPr>
            <a:spLocks noGrp="1" noChangeArrowheads="1"/>
          </p:cNvSpPr>
          <p:nvPr>
            <p:ph type="ctrTitle" sz="quarter"/>
          </p:nvPr>
        </p:nvSpPr>
        <p:spPr bwMode="auto">
          <a:xfrm>
            <a:off x="4738688" y="463550"/>
            <a:ext cx="3887787" cy="2967038"/>
          </a:xfrm>
        </p:spPr>
        <p:txBody>
          <a:bodyPr anchor="b"/>
          <a:lstStyle>
            <a:lvl1pPr>
              <a:defRPr sz="3200" b="1">
                <a:solidFill>
                  <a:schemeClr val="bg1"/>
                </a:solidFill>
              </a:defRPr>
            </a:lvl1pPr>
          </a:lstStyle>
          <a:p>
            <a:r>
              <a:rPr lang="en-AU"/>
              <a:t>Click to edit Master title style</a:t>
            </a:r>
          </a:p>
        </p:txBody>
      </p:sp>
      <p:sp>
        <p:nvSpPr>
          <p:cNvPr id="379907" name="Rectangle 3"/>
          <p:cNvSpPr>
            <a:spLocks noGrp="1" noChangeArrowheads="1"/>
          </p:cNvSpPr>
          <p:nvPr>
            <p:ph type="subTitle" sz="quarter" idx="1"/>
          </p:nvPr>
        </p:nvSpPr>
        <p:spPr>
          <a:xfrm>
            <a:off x="4738688" y="3590925"/>
            <a:ext cx="3887787" cy="2971800"/>
          </a:xfrm>
          <a:ln algn="ctr"/>
        </p:spPr>
        <p:txBody>
          <a:bodyPr/>
          <a:lstStyle>
            <a:lvl1pPr>
              <a:tabLst>
                <a:tab pos="3857625" algn="r"/>
              </a:tabLst>
              <a:defRPr sz="1100">
                <a:solidFill>
                  <a:schemeClr val="bg1"/>
                </a:solidFill>
              </a:defRPr>
            </a:lvl1pPr>
          </a:lstStyle>
          <a:p>
            <a:r>
              <a:rPr lang="en-AU"/>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0350" y="593725"/>
            <a:ext cx="2016125" cy="1174750"/>
          </a:xfrm>
        </p:spPr>
        <p:txBody>
          <a:bodyPr vert="eaVert"/>
          <a:lstStyle/>
          <a:p>
            <a:r>
              <a:rPr lang="es-ES" smtClean="0"/>
              <a:t>Haga clic para modificar el estilo de título del patrón</a:t>
            </a:r>
            <a:endParaRPr lang="pt-PT"/>
          </a:p>
        </p:txBody>
      </p:sp>
      <p:sp>
        <p:nvSpPr>
          <p:cNvPr id="3" name="2 Marcador de texto vertical"/>
          <p:cNvSpPr>
            <a:spLocks noGrp="1"/>
          </p:cNvSpPr>
          <p:nvPr>
            <p:ph type="body" orient="vert" idx="1"/>
          </p:nvPr>
        </p:nvSpPr>
        <p:spPr>
          <a:xfrm>
            <a:off x="557213" y="593725"/>
            <a:ext cx="5900737" cy="11747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Rectangle 7"/>
          <p:cNvSpPr>
            <a:spLocks noChangeArrowheads="1"/>
          </p:cNvSpPr>
          <p:nvPr/>
        </p:nvSpPr>
        <p:spPr bwMode="auto">
          <a:xfrm>
            <a:off x="0" y="6669088"/>
            <a:ext cx="9144000" cy="188912"/>
          </a:xfrm>
          <a:prstGeom prst="rect">
            <a:avLst/>
          </a:prstGeom>
          <a:solidFill>
            <a:srgbClr val="FF3300"/>
          </a:solidFill>
          <a:ln w="9525">
            <a:noFill/>
            <a:miter lim="800000"/>
            <a:headEnd/>
            <a:tailEnd/>
          </a:ln>
        </p:spPr>
        <p:txBody>
          <a:bodyPr wrap="none" anchor="ctr"/>
          <a:lstStyle/>
          <a:p>
            <a:pPr>
              <a:defRPr/>
            </a:pPr>
            <a:endParaRPr lang="pt-PT"/>
          </a:p>
        </p:txBody>
      </p:sp>
      <p:sp>
        <p:nvSpPr>
          <p:cNvPr id="5" name="Rectangle 11"/>
          <p:cNvSpPr>
            <a:spLocks noChangeArrowheads="1"/>
          </p:cNvSpPr>
          <p:nvPr/>
        </p:nvSpPr>
        <p:spPr bwMode="auto">
          <a:xfrm>
            <a:off x="4716463" y="5381625"/>
            <a:ext cx="3910012" cy="1181100"/>
          </a:xfrm>
          <a:prstGeom prst="rect">
            <a:avLst/>
          </a:prstGeom>
          <a:noFill/>
          <a:ln w="9525">
            <a:noFill/>
            <a:miter lim="800000"/>
            <a:headEnd/>
            <a:tailEnd/>
          </a:ln>
          <a:effectLst/>
        </p:spPr>
        <p:txBody>
          <a:bodyPr lIns="0" tIns="0" rIns="0" bIns="0"/>
          <a:lstStyle/>
          <a:p>
            <a:pPr>
              <a:lnSpc>
                <a:spcPct val="100000"/>
              </a:lnSpc>
              <a:defRPr/>
            </a:pPr>
            <a:r>
              <a:rPr lang="en-AU" sz="800">
                <a:solidFill>
                  <a:srgbClr val="505154"/>
                </a:solidFill>
              </a:rPr>
              <a:t>© 2009. Synovate Ltd. All rights reserved. </a:t>
            </a:r>
          </a:p>
          <a:p>
            <a:pPr>
              <a:lnSpc>
                <a:spcPct val="100000"/>
              </a:lnSpc>
              <a:defRPr/>
            </a:pPr>
            <a:endParaRPr lang="en-AU" sz="800">
              <a:solidFill>
                <a:srgbClr val="505154"/>
              </a:solidFill>
            </a:endParaRPr>
          </a:p>
          <a:p>
            <a:pPr>
              <a:lnSpc>
                <a:spcPct val="100000"/>
              </a:lnSpc>
              <a:defRPr/>
            </a:pPr>
            <a:r>
              <a:rPr lang="en-AU" sz="800">
                <a:solidFill>
                  <a:srgbClr val="505154"/>
                </a:solidFill>
              </a:rPr>
              <a:t>The concepts and ideas submitted to you herein are the intellectual property of Synovate Ltd. They are strictly of confidential nature and are submitted to you under the understanding that they are to be considered by you in the strictest of confidence and that no use shall be made of the said concepts and ideas, including communication to any third party without Synovate’s express prior consent and/or payment of related professional services fees in full.</a:t>
            </a:r>
            <a:endParaRPr lang="en-AU" sz="800"/>
          </a:p>
        </p:txBody>
      </p:sp>
      <p:pic>
        <p:nvPicPr>
          <p:cNvPr id="6" name="Picture 78" descr="B_title"/>
          <p:cNvPicPr>
            <a:picLocks noChangeAspect="1" noChangeArrowheads="1"/>
          </p:cNvPicPr>
          <p:nvPr userDrawn="1"/>
        </p:nvPicPr>
        <p:blipFill>
          <a:blip r:embed="rId2" cstate="print"/>
          <a:srcRect/>
          <a:stretch>
            <a:fillRect/>
          </a:stretch>
        </p:blipFill>
        <p:spPr bwMode="auto">
          <a:xfrm>
            <a:off x="0" y="0"/>
            <a:ext cx="4524375" cy="6670675"/>
          </a:xfrm>
          <a:prstGeom prst="rect">
            <a:avLst/>
          </a:prstGeom>
          <a:noFill/>
          <a:ln w="9525">
            <a:noFill/>
            <a:miter lim="800000"/>
            <a:headEnd/>
            <a:tailEnd/>
          </a:ln>
        </p:spPr>
      </p:pic>
      <p:pic>
        <p:nvPicPr>
          <p:cNvPr id="7" name="Picture 7" descr="SHC_Logo_frei"/>
          <p:cNvPicPr>
            <a:picLocks noChangeAspect="1" noChangeArrowheads="1"/>
          </p:cNvPicPr>
          <p:nvPr userDrawn="1"/>
        </p:nvPicPr>
        <p:blipFill>
          <a:blip r:embed="rId3" cstate="print"/>
          <a:srcRect/>
          <a:stretch>
            <a:fillRect/>
          </a:stretch>
        </p:blipFill>
        <p:spPr bwMode="auto">
          <a:xfrm>
            <a:off x="7556500" y="252413"/>
            <a:ext cx="1125538" cy="812800"/>
          </a:xfrm>
          <a:prstGeom prst="rect">
            <a:avLst/>
          </a:prstGeom>
          <a:noFill/>
          <a:ln w="9525">
            <a:noFill/>
            <a:miter lim="800000"/>
            <a:headEnd/>
            <a:tailEnd/>
          </a:ln>
        </p:spPr>
      </p:pic>
      <p:sp>
        <p:nvSpPr>
          <p:cNvPr id="1215490" name="Rectangle 2"/>
          <p:cNvSpPr>
            <a:spLocks noGrp="1" noChangeArrowheads="1"/>
          </p:cNvSpPr>
          <p:nvPr>
            <p:ph type="ctrTitle" sz="quarter"/>
          </p:nvPr>
        </p:nvSpPr>
        <p:spPr bwMode="auto">
          <a:xfrm>
            <a:off x="4716463" y="1363663"/>
            <a:ext cx="3910012" cy="1662112"/>
          </a:xfrm>
          <a:ln algn="ctr"/>
        </p:spPr>
        <p:txBody>
          <a:bodyPr anchor="b"/>
          <a:lstStyle>
            <a:lvl1pPr>
              <a:lnSpc>
                <a:spcPct val="110000"/>
              </a:lnSpc>
              <a:defRPr>
                <a:solidFill>
                  <a:srgbClr val="FF3300"/>
                </a:solidFill>
              </a:defRPr>
            </a:lvl1pPr>
          </a:lstStyle>
          <a:p>
            <a:r>
              <a:rPr lang="en-AU"/>
              <a:t>Click to edit Master title style</a:t>
            </a:r>
          </a:p>
        </p:txBody>
      </p:sp>
      <p:sp>
        <p:nvSpPr>
          <p:cNvPr id="1215491" name="Rectangle 3"/>
          <p:cNvSpPr>
            <a:spLocks noGrp="1" noChangeArrowheads="1"/>
          </p:cNvSpPr>
          <p:nvPr>
            <p:ph type="subTitle" sz="quarter" idx="1"/>
          </p:nvPr>
        </p:nvSpPr>
        <p:spPr>
          <a:xfrm>
            <a:off x="4716463" y="3284538"/>
            <a:ext cx="3910012" cy="1514475"/>
          </a:xfrm>
        </p:spPr>
        <p:txBody>
          <a:bodyPr/>
          <a:lstStyle>
            <a:lvl1pPr>
              <a:defRPr>
                <a:solidFill>
                  <a:schemeClr val="bg2"/>
                </a:solidFill>
              </a:defRPr>
            </a:lvl1pPr>
          </a:lstStyle>
          <a:p>
            <a:r>
              <a:rPr lang="en-AU"/>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lstStyle>
            <a:lvl1pPr algn="l">
              <a:defRPr sz="4000" b="1" cap="all"/>
            </a:lvl1pPr>
          </a:lstStyle>
          <a:p>
            <a:r>
              <a:rPr lang="es-ES" smtClean="0"/>
              <a:t>Haga clic para modificar el estilo de título del patrón</a:t>
            </a:r>
            <a:endParaRPr lang="pt-PT"/>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contenido"/>
          <p:cNvSpPr>
            <a:spLocks noGrp="1"/>
          </p:cNvSpPr>
          <p:nvPr>
            <p:ph sz="half" idx="1"/>
          </p:nvPr>
        </p:nvSpPr>
        <p:spPr>
          <a:xfrm>
            <a:off x="4716463" y="2133600"/>
            <a:ext cx="1878012" cy="3267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4" name="3 Marcador de contenido"/>
          <p:cNvSpPr>
            <a:spLocks noGrp="1"/>
          </p:cNvSpPr>
          <p:nvPr>
            <p:ph sz="half" idx="2"/>
          </p:nvPr>
        </p:nvSpPr>
        <p:spPr>
          <a:xfrm>
            <a:off x="6746875" y="2133600"/>
            <a:ext cx="1879600" cy="3267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pt-PT"/>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pt-PT"/>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pt-PT"/>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650163" y="593725"/>
            <a:ext cx="976312" cy="4806950"/>
          </a:xfrm>
        </p:spPr>
        <p:txBody>
          <a:bodyPr vert="eaVert"/>
          <a:lstStyle/>
          <a:p>
            <a:r>
              <a:rPr lang="es-ES" smtClean="0"/>
              <a:t>Haga clic para modificar el estilo de título del patrón</a:t>
            </a:r>
            <a:endParaRPr lang="pt-PT"/>
          </a:p>
        </p:txBody>
      </p:sp>
      <p:sp>
        <p:nvSpPr>
          <p:cNvPr id="3" name="2 Marcador de texto vertical"/>
          <p:cNvSpPr>
            <a:spLocks noGrp="1"/>
          </p:cNvSpPr>
          <p:nvPr>
            <p:ph type="body" orient="vert" idx="1"/>
          </p:nvPr>
        </p:nvSpPr>
        <p:spPr>
          <a:xfrm>
            <a:off x="4716463" y="593725"/>
            <a:ext cx="2781300" cy="48069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pt-PT"/>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pt-PT"/>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lstStyle>
            <a:lvl1pPr algn="l">
              <a:defRPr sz="4000" b="1" cap="all"/>
            </a:lvl1pPr>
          </a:lstStyle>
          <a:p>
            <a:r>
              <a:rPr lang="es-ES" smtClean="0"/>
              <a:t>Haga clic para modificar el estilo de título del patrón</a:t>
            </a:r>
            <a:endParaRPr lang="pt-PT"/>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contenido"/>
          <p:cNvSpPr>
            <a:spLocks noGrp="1"/>
          </p:cNvSpPr>
          <p:nvPr>
            <p:ph sz="half" idx="1"/>
          </p:nvPr>
        </p:nvSpPr>
        <p:spPr>
          <a:xfrm>
            <a:off x="557213" y="1685925"/>
            <a:ext cx="3957637"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4" name="3 Marcador de contenido"/>
          <p:cNvSpPr>
            <a:spLocks noGrp="1"/>
          </p:cNvSpPr>
          <p:nvPr>
            <p:ph sz="half" idx="2"/>
          </p:nvPr>
        </p:nvSpPr>
        <p:spPr>
          <a:xfrm>
            <a:off x="4667250" y="1685925"/>
            <a:ext cx="3959225"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pt-PT"/>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lstStyle>
            <a:lvl1pPr algn="l">
              <a:defRPr sz="4000" b="1" cap="all"/>
            </a:lvl1pPr>
          </a:lstStyle>
          <a:p>
            <a:r>
              <a:rPr lang="es-ES" smtClean="0"/>
              <a:t>Haga clic para modificar el estilo de título del patrón</a:t>
            </a:r>
            <a:endParaRPr lang="pt-PT"/>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pt-PT"/>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pt-PT"/>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0350" y="593725"/>
            <a:ext cx="2016125" cy="5969000"/>
          </a:xfrm>
        </p:spPr>
        <p:txBody>
          <a:bodyPr vert="eaVert"/>
          <a:lstStyle/>
          <a:p>
            <a:r>
              <a:rPr lang="es-ES" smtClean="0"/>
              <a:t>Haga clic para modificar el estilo de título del patrón</a:t>
            </a:r>
            <a:endParaRPr lang="pt-PT"/>
          </a:p>
        </p:txBody>
      </p:sp>
      <p:sp>
        <p:nvSpPr>
          <p:cNvPr id="3" name="2 Marcador de texto vertical"/>
          <p:cNvSpPr>
            <a:spLocks noGrp="1"/>
          </p:cNvSpPr>
          <p:nvPr>
            <p:ph type="body" orient="vert" idx="1"/>
          </p:nvPr>
        </p:nvSpPr>
        <p:spPr>
          <a:xfrm>
            <a:off x="557213" y="593725"/>
            <a:ext cx="5900737" cy="5969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
        <p:nvSpPr>
          <p:cNvPr id="3" name="2 Marcador de contenido"/>
          <p:cNvSpPr>
            <a:spLocks noGrp="1"/>
          </p:cNvSpPr>
          <p:nvPr>
            <p:ph sz="half" idx="1"/>
          </p:nvPr>
        </p:nvSpPr>
        <p:spPr>
          <a:xfrm>
            <a:off x="557213" y="1603375"/>
            <a:ext cx="3957637" cy="165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4" name="3 Marcador de contenido"/>
          <p:cNvSpPr>
            <a:spLocks noGrp="1"/>
          </p:cNvSpPr>
          <p:nvPr>
            <p:ph sz="half" idx="2"/>
          </p:nvPr>
        </p:nvSpPr>
        <p:spPr>
          <a:xfrm>
            <a:off x="4667250" y="1603375"/>
            <a:ext cx="3959225" cy="165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pt-PT"/>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pt-PT"/>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pt-PT"/>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pt-PT"/>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pt-PT"/>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PT"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883" name="Rectangle 3"/>
          <p:cNvSpPr>
            <a:spLocks noChangeArrowheads="1"/>
          </p:cNvSpPr>
          <p:nvPr/>
        </p:nvSpPr>
        <p:spPr bwMode="auto">
          <a:xfrm>
            <a:off x="0" y="6669088"/>
            <a:ext cx="9144000" cy="188912"/>
          </a:xfrm>
          <a:prstGeom prst="rect">
            <a:avLst/>
          </a:prstGeom>
          <a:solidFill>
            <a:srgbClr val="FF3300"/>
          </a:solidFill>
          <a:ln w="9525">
            <a:noFill/>
            <a:miter lim="800000"/>
            <a:headEnd/>
            <a:tailEnd/>
          </a:ln>
        </p:spPr>
        <p:txBody>
          <a:bodyPr wrap="none" anchor="ctr"/>
          <a:lstStyle/>
          <a:p>
            <a:pPr>
              <a:defRPr/>
            </a:pPr>
            <a:endParaRPr lang="pt-PT"/>
          </a:p>
        </p:txBody>
      </p:sp>
      <p:sp>
        <p:nvSpPr>
          <p:cNvPr id="73731" name="Rectangle 2"/>
          <p:cNvSpPr>
            <a:spLocks noGrp="1" noChangeArrowheads="1"/>
          </p:cNvSpPr>
          <p:nvPr>
            <p:ph type="title"/>
          </p:nvPr>
        </p:nvSpPr>
        <p:spPr bwMode="gray">
          <a:xfrm>
            <a:off x="557213" y="593725"/>
            <a:ext cx="6989762" cy="9112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title style</a:t>
            </a:r>
          </a:p>
        </p:txBody>
      </p:sp>
      <p:sp>
        <p:nvSpPr>
          <p:cNvPr id="378884" name="Text Box 4"/>
          <p:cNvSpPr txBox="1">
            <a:spLocks noChangeArrowheads="1"/>
          </p:cNvSpPr>
          <p:nvPr/>
        </p:nvSpPr>
        <p:spPr bwMode="auto">
          <a:xfrm>
            <a:off x="492125" y="6662738"/>
            <a:ext cx="1617663" cy="214312"/>
          </a:xfrm>
          <a:prstGeom prst="rect">
            <a:avLst/>
          </a:prstGeom>
          <a:noFill/>
          <a:ln w="9525">
            <a:noFill/>
            <a:miter lim="800000"/>
            <a:headEnd/>
            <a:tailEnd/>
          </a:ln>
          <a:effectLst/>
        </p:spPr>
        <p:txBody>
          <a:bodyPr>
            <a:spAutoFit/>
          </a:bodyPr>
          <a:lstStyle/>
          <a:p>
            <a:pPr>
              <a:lnSpc>
                <a:spcPct val="100000"/>
              </a:lnSpc>
              <a:spcBef>
                <a:spcPct val="50000"/>
              </a:spcBef>
              <a:defRPr/>
            </a:pPr>
            <a:r>
              <a:rPr lang="en-AU" sz="800" dirty="0">
                <a:solidFill>
                  <a:schemeClr val="bg1"/>
                </a:solidFill>
              </a:rPr>
              <a:t>© Synovate 2011</a:t>
            </a:r>
          </a:p>
        </p:txBody>
      </p:sp>
      <p:sp>
        <p:nvSpPr>
          <p:cNvPr id="73733" name="Rectangle 15"/>
          <p:cNvSpPr>
            <a:spLocks noGrp="1" noChangeArrowheads="1"/>
          </p:cNvSpPr>
          <p:nvPr>
            <p:ph type="body" idx="1"/>
          </p:nvPr>
        </p:nvSpPr>
        <p:spPr bwMode="auto">
          <a:xfrm>
            <a:off x="557213" y="1603375"/>
            <a:ext cx="8069262" cy="1651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p:txBody>
      </p:sp>
      <p:sp>
        <p:nvSpPr>
          <p:cNvPr id="378900" name="Text Box 20"/>
          <p:cNvSpPr txBox="1">
            <a:spLocks noChangeArrowheads="1"/>
          </p:cNvSpPr>
          <p:nvPr/>
        </p:nvSpPr>
        <p:spPr bwMode="auto">
          <a:xfrm>
            <a:off x="8270875" y="6632575"/>
            <a:ext cx="915988" cy="365125"/>
          </a:xfrm>
          <a:prstGeom prst="rect">
            <a:avLst/>
          </a:prstGeom>
          <a:noFill/>
          <a:ln w="9525" algn="ctr">
            <a:noFill/>
            <a:miter lim="800000"/>
            <a:headEnd/>
            <a:tailEnd/>
          </a:ln>
          <a:effectLst/>
        </p:spPr>
        <p:txBody>
          <a:bodyPr/>
          <a:lstStyle/>
          <a:p>
            <a:pPr algn="r" eaLnBrk="1" hangingPunct="1">
              <a:lnSpc>
                <a:spcPct val="100000"/>
              </a:lnSpc>
              <a:defRPr/>
            </a:pPr>
            <a:fld id="{E3BAB742-AF06-43A7-B2A0-02C0101CC618}" type="slidenum">
              <a:rPr lang="en-AU" sz="1100">
                <a:solidFill>
                  <a:schemeClr val="bg1"/>
                </a:solidFill>
              </a:rPr>
              <a:pPr algn="r" eaLnBrk="1" hangingPunct="1">
                <a:lnSpc>
                  <a:spcPct val="100000"/>
                </a:lnSpc>
                <a:defRPr/>
              </a:pPr>
              <a:t>‹nº›</a:t>
            </a:fld>
            <a:endParaRPr lang="en-AU" sz="1100">
              <a:solidFill>
                <a:schemeClr val="bg1"/>
              </a:solidFill>
            </a:endParaRPr>
          </a:p>
        </p:txBody>
      </p:sp>
      <p:pic>
        <p:nvPicPr>
          <p:cNvPr id="73735" name="Picture 7" descr="SHC_Logo_frei"/>
          <p:cNvPicPr>
            <a:picLocks noChangeAspect="1" noChangeArrowheads="1"/>
          </p:cNvPicPr>
          <p:nvPr userDrawn="1"/>
        </p:nvPicPr>
        <p:blipFill>
          <a:blip r:embed="rId13" cstate="print"/>
          <a:srcRect/>
          <a:stretch>
            <a:fillRect/>
          </a:stretch>
        </p:blipFill>
        <p:spPr bwMode="auto">
          <a:xfrm>
            <a:off x="7556500" y="252413"/>
            <a:ext cx="1125538" cy="812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988" r:id="rId1"/>
    <p:sldLayoutId id="2147484957" r:id="rId2"/>
    <p:sldLayoutId id="2147484958" r:id="rId3"/>
    <p:sldLayoutId id="2147484959" r:id="rId4"/>
    <p:sldLayoutId id="2147484960" r:id="rId5"/>
    <p:sldLayoutId id="2147484961" r:id="rId6"/>
    <p:sldLayoutId id="2147484962" r:id="rId7"/>
    <p:sldLayoutId id="2147484963" r:id="rId8"/>
    <p:sldLayoutId id="2147484964" r:id="rId9"/>
    <p:sldLayoutId id="2147484965" r:id="rId10"/>
    <p:sldLayoutId id="2147484966" r:id="rId11"/>
  </p:sldLayoutIdLst>
  <p:transition/>
  <p:timing>
    <p:tnLst>
      <p:par>
        <p:cTn id="1" dur="indefinite" restart="never" nodeType="tmRoot"/>
      </p:par>
    </p:tnLst>
  </p:timing>
  <p:txStyles>
    <p:titleStyle>
      <a:lvl1pPr algn="l" defTabSz="731838" rtl="0" eaLnBrk="0" fontAlgn="base" hangingPunct="0">
        <a:spcBef>
          <a:spcPct val="20000"/>
        </a:spcBef>
        <a:spcAft>
          <a:spcPct val="0"/>
        </a:spcAft>
        <a:defRPr sz="2800">
          <a:solidFill>
            <a:schemeClr val="tx2"/>
          </a:solidFill>
          <a:latin typeface="+mj-lt"/>
          <a:ea typeface="+mj-ea"/>
          <a:cs typeface="+mj-cs"/>
        </a:defRPr>
      </a:lvl1pPr>
      <a:lvl2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2pPr>
      <a:lvl3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3pPr>
      <a:lvl4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4pPr>
      <a:lvl5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5pPr>
      <a:lvl6pPr marL="4572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6pPr>
      <a:lvl7pPr marL="9144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7pPr>
      <a:lvl8pPr marL="13716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8pPr>
      <a:lvl9pPr marL="18288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9pPr>
    </p:titleStyle>
    <p:bodyStyle>
      <a:lvl1pPr algn="l" defTabSz="731838" rtl="0" eaLnBrk="0" fontAlgn="base" hangingPunct="0">
        <a:lnSpc>
          <a:spcPct val="90000"/>
        </a:lnSpc>
        <a:spcBef>
          <a:spcPct val="0"/>
        </a:spcBef>
        <a:spcAft>
          <a:spcPct val="0"/>
        </a:spcAft>
        <a:buClr>
          <a:srgbClr val="FF8923"/>
        </a:buClr>
        <a:tabLst>
          <a:tab pos="1795463" algn="l"/>
        </a:tabLst>
        <a:defRPr sz="1200" b="1" i="1">
          <a:solidFill>
            <a:srgbClr val="004E69"/>
          </a:solidFill>
          <a:latin typeface="+mn-lt"/>
          <a:ea typeface="+mn-ea"/>
          <a:cs typeface="+mn-cs"/>
        </a:defRPr>
      </a:lvl1pPr>
      <a:lvl2pPr marL="531813" indent="-188913" algn="l" defTabSz="731838" rtl="0" eaLnBrk="0" fontAlgn="base" hangingPunct="0">
        <a:spcBef>
          <a:spcPct val="0"/>
        </a:spcBef>
        <a:spcAft>
          <a:spcPct val="0"/>
        </a:spcAft>
        <a:buClr>
          <a:srgbClr val="003256"/>
        </a:buClr>
        <a:buChar char="-"/>
        <a:tabLst>
          <a:tab pos="1795463" algn="l"/>
        </a:tabLst>
        <a:defRPr sz="1200">
          <a:solidFill>
            <a:srgbClr val="004E69"/>
          </a:solidFill>
          <a:latin typeface="+mn-lt"/>
          <a:ea typeface="+mn-ea"/>
          <a:cs typeface="+mn-cs"/>
        </a:defRPr>
      </a:lvl2pPr>
      <a:lvl3pPr marL="835025" indent="-188913" algn="l" defTabSz="731838" rtl="0" eaLnBrk="0" fontAlgn="base" hangingPunct="0">
        <a:spcBef>
          <a:spcPct val="0"/>
        </a:spcBef>
        <a:spcAft>
          <a:spcPct val="0"/>
        </a:spcAft>
        <a:buClr>
          <a:srgbClr val="003256"/>
        </a:buClr>
        <a:buChar char="-"/>
        <a:tabLst>
          <a:tab pos="1795463" algn="l"/>
        </a:tabLst>
        <a:defRPr sz="1200">
          <a:solidFill>
            <a:srgbClr val="004E69"/>
          </a:solidFill>
          <a:latin typeface="+mn-lt"/>
          <a:ea typeface="+mn-ea"/>
          <a:cs typeface="+mn-cs"/>
        </a:defRPr>
      </a:lvl3pPr>
      <a:lvl4pPr marL="1138238" indent="-188913" algn="l" defTabSz="731838" rtl="0" eaLnBrk="0" fontAlgn="base" hangingPunct="0">
        <a:spcBef>
          <a:spcPct val="0"/>
        </a:spcBef>
        <a:spcAft>
          <a:spcPct val="0"/>
        </a:spcAft>
        <a:buClr>
          <a:srgbClr val="003256"/>
        </a:buClr>
        <a:buChar char="-"/>
        <a:tabLst>
          <a:tab pos="1795463" algn="l"/>
        </a:tabLst>
        <a:defRPr sz="1200">
          <a:solidFill>
            <a:srgbClr val="004E69"/>
          </a:solidFill>
          <a:latin typeface="+mn-lt"/>
          <a:ea typeface="+mn-ea"/>
          <a:cs typeface="+mn-cs"/>
        </a:defRPr>
      </a:lvl4pPr>
      <a:lvl5pPr marL="1422400" indent="-169863" algn="l" defTabSz="731838" rtl="0" eaLnBrk="0" fontAlgn="base" hangingPunct="0">
        <a:spcBef>
          <a:spcPct val="0"/>
        </a:spcBef>
        <a:spcAft>
          <a:spcPct val="0"/>
        </a:spcAft>
        <a:buClr>
          <a:srgbClr val="003256"/>
        </a:buClr>
        <a:buChar char="-"/>
        <a:tabLst>
          <a:tab pos="1795463" algn="l"/>
        </a:tabLst>
        <a:defRPr sz="1200">
          <a:solidFill>
            <a:srgbClr val="004E69"/>
          </a:solidFill>
          <a:latin typeface="+mn-lt"/>
          <a:ea typeface="+mn-ea"/>
          <a:cs typeface="+mn-cs"/>
        </a:defRPr>
      </a:lvl5pPr>
      <a:lvl6pPr marL="1879600" indent="-169863" algn="l" defTabSz="731838" rtl="0" fontAlgn="base">
        <a:spcBef>
          <a:spcPct val="0"/>
        </a:spcBef>
        <a:spcAft>
          <a:spcPct val="0"/>
        </a:spcAft>
        <a:buClr>
          <a:srgbClr val="003256"/>
        </a:buClr>
        <a:buChar char="-"/>
        <a:tabLst>
          <a:tab pos="1795463" algn="l"/>
        </a:tabLst>
        <a:defRPr sz="1200">
          <a:solidFill>
            <a:srgbClr val="004E69"/>
          </a:solidFill>
          <a:latin typeface="+mn-lt"/>
          <a:ea typeface="+mn-ea"/>
          <a:cs typeface="+mn-cs"/>
        </a:defRPr>
      </a:lvl6pPr>
      <a:lvl7pPr marL="2336800" indent="-169863" algn="l" defTabSz="731838" rtl="0" fontAlgn="base">
        <a:spcBef>
          <a:spcPct val="0"/>
        </a:spcBef>
        <a:spcAft>
          <a:spcPct val="0"/>
        </a:spcAft>
        <a:buClr>
          <a:srgbClr val="003256"/>
        </a:buClr>
        <a:buChar char="-"/>
        <a:tabLst>
          <a:tab pos="1795463" algn="l"/>
        </a:tabLst>
        <a:defRPr sz="1200">
          <a:solidFill>
            <a:srgbClr val="004E69"/>
          </a:solidFill>
          <a:latin typeface="+mn-lt"/>
          <a:ea typeface="+mn-ea"/>
          <a:cs typeface="+mn-cs"/>
        </a:defRPr>
      </a:lvl7pPr>
      <a:lvl8pPr marL="2794000" indent="-169863" algn="l" defTabSz="731838" rtl="0" fontAlgn="base">
        <a:spcBef>
          <a:spcPct val="0"/>
        </a:spcBef>
        <a:spcAft>
          <a:spcPct val="0"/>
        </a:spcAft>
        <a:buClr>
          <a:srgbClr val="003256"/>
        </a:buClr>
        <a:buChar char="-"/>
        <a:tabLst>
          <a:tab pos="1795463" algn="l"/>
        </a:tabLst>
        <a:defRPr sz="1200">
          <a:solidFill>
            <a:srgbClr val="004E69"/>
          </a:solidFill>
          <a:latin typeface="+mn-lt"/>
          <a:ea typeface="+mn-ea"/>
          <a:cs typeface="+mn-cs"/>
        </a:defRPr>
      </a:lvl8pPr>
      <a:lvl9pPr marL="3251200" indent="-169863" algn="l" defTabSz="731838" rtl="0" fontAlgn="base">
        <a:spcBef>
          <a:spcPct val="0"/>
        </a:spcBef>
        <a:spcAft>
          <a:spcPct val="0"/>
        </a:spcAft>
        <a:buClr>
          <a:srgbClr val="003256"/>
        </a:buClr>
        <a:buChar char="-"/>
        <a:tabLst>
          <a:tab pos="1795463" algn="l"/>
        </a:tabLst>
        <a:defRPr sz="1200">
          <a:solidFill>
            <a:srgbClr val="004E69"/>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4754" name="Picture 7" descr="SHC_Logo_frei"/>
          <p:cNvPicPr>
            <a:picLocks noChangeAspect="1" noChangeArrowheads="1"/>
          </p:cNvPicPr>
          <p:nvPr userDrawn="1"/>
        </p:nvPicPr>
        <p:blipFill>
          <a:blip r:embed="rId13" cstate="print"/>
          <a:srcRect/>
          <a:stretch>
            <a:fillRect/>
          </a:stretch>
        </p:blipFill>
        <p:spPr bwMode="auto">
          <a:xfrm>
            <a:off x="7556500" y="252413"/>
            <a:ext cx="1125538" cy="812800"/>
          </a:xfrm>
          <a:prstGeom prst="rect">
            <a:avLst/>
          </a:prstGeom>
          <a:noFill/>
          <a:ln w="9525">
            <a:noFill/>
            <a:miter lim="800000"/>
            <a:headEnd/>
            <a:tailEnd/>
          </a:ln>
        </p:spPr>
      </p:pic>
      <p:sp>
        <p:nvSpPr>
          <p:cNvPr id="74755" name="Rectangle 3"/>
          <p:cNvSpPr>
            <a:spLocks noGrp="1" noChangeArrowheads="1"/>
          </p:cNvSpPr>
          <p:nvPr>
            <p:ph type="title"/>
          </p:nvPr>
        </p:nvSpPr>
        <p:spPr bwMode="gray">
          <a:xfrm>
            <a:off x="4716463" y="593725"/>
            <a:ext cx="2874962" cy="9112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title style</a:t>
            </a:r>
          </a:p>
        </p:txBody>
      </p:sp>
      <p:sp>
        <p:nvSpPr>
          <p:cNvPr id="74756" name="Rectangle 5"/>
          <p:cNvSpPr>
            <a:spLocks noGrp="1" noChangeArrowheads="1"/>
          </p:cNvSpPr>
          <p:nvPr>
            <p:ph type="body" idx="1"/>
          </p:nvPr>
        </p:nvSpPr>
        <p:spPr bwMode="auto">
          <a:xfrm>
            <a:off x="4716463" y="2133600"/>
            <a:ext cx="3910012" cy="3267075"/>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1214466" name="Rectangle 2"/>
          <p:cNvSpPr>
            <a:spLocks noChangeArrowheads="1"/>
          </p:cNvSpPr>
          <p:nvPr/>
        </p:nvSpPr>
        <p:spPr bwMode="auto">
          <a:xfrm>
            <a:off x="0" y="6669088"/>
            <a:ext cx="9144000" cy="188912"/>
          </a:xfrm>
          <a:prstGeom prst="rect">
            <a:avLst/>
          </a:prstGeom>
          <a:solidFill>
            <a:srgbClr val="FF3300"/>
          </a:solidFill>
          <a:ln w="9525">
            <a:noFill/>
            <a:miter lim="800000"/>
            <a:headEnd/>
            <a:tailEnd/>
          </a:ln>
        </p:spPr>
        <p:txBody>
          <a:bodyPr wrap="none" anchor="ctr"/>
          <a:lstStyle/>
          <a:p>
            <a:pPr>
              <a:defRPr/>
            </a:pPr>
            <a:endParaRPr lang="pt-PT"/>
          </a:p>
        </p:txBody>
      </p:sp>
      <p:sp>
        <p:nvSpPr>
          <p:cNvPr id="1214471" name="Text Box 7"/>
          <p:cNvSpPr txBox="1">
            <a:spLocks noChangeArrowheads="1"/>
          </p:cNvSpPr>
          <p:nvPr/>
        </p:nvSpPr>
        <p:spPr bwMode="auto">
          <a:xfrm>
            <a:off x="8270875" y="6632575"/>
            <a:ext cx="915988" cy="365125"/>
          </a:xfrm>
          <a:prstGeom prst="rect">
            <a:avLst/>
          </a:prstGeom>
          <a:noFill/>
          <a:ln w="9525" algn="ctr">
            <a:noFill/>
            <a:miter lim="800000"/>
            <a:headEnd/>
            <a:tailEnd/>
          </a:ln>
          <a:effectLst/>
        </p:spPr>
        <p:txBody>
          <a:bodyPr/>
          <a:lstStyle/>
          <a:p>
            <a:pPr algn="r" eaLnBrk="1" hangingPunct="1">
              <a:lnSpc>
                <a:spcPct val="100000"/>
              </a:lnSpc>
              <a:defRPr/>
            </a:pPr>
            <a:fld id="{4C1CE7FE-FACC-49BB-BAE3-09045DC82D92}" type="slidenum">
              <a:rPr lang="en-AU" sz="1100">
                <a:solidFill>
                  <a:schemeClr val="bg1"/>
                </a:solidFill>
              </a:rPr>
              <a:pPr algn="r" eaLnBrk="1" hangingPunct="1">
                <a:lnSpc>
                  <a:spcPct val="100000"/>
                </a:lnSpc>
                <a:defRPr/>
              </a:pPr>
              <a:t>‹nº›</a:t>
            </a:fld>
            <a:endParaRPr lang="en-AU" sz="1100">
              <a:solidFill>
                <a:schemeClr val="bg1"/>
              </a:solidFill>
            </a:endParaRPr>
          </a:p>
        </p:txBody>
      </p:sp>
      <p:sp>
        <p:nvSpPr>
          <p:cNvPr id="1214475" name="Text Box 11"/>
          <p:cNvSpPr txBox="1">
            <a:spLocks noChangeArrowheads="1"/>
          </p:cNvSpPr>
          <p:nvPr/>
        </p:nvSpPr>
        <p:spPr bwMode="auto">
          <a:xfrm>
            <a:off x="492125" y="6662738"/>
            <a:ext cx="1617663" cy="214312"/>
          </a:xfrm>
          <a:prstGeom prst="rect">
            <a:avLst/>
          </a:prstGeom>
          <a:noFill/>
          <a:ln w="9525">
            <a:noFill/>
            <a:miter lim="800000"/>
            <a:headEnd/>
            <a:tailEnd/>
          </a:ln>
          <a:effectLst/>
        </p:spPr>
        <p:txBody>
          <a:bodyPr>
            <a:spAutoFit/>
          </a:bodyPr>
          <a:lstStyle/>
          <a:p>
            <a:pPr>
              <a:lnSpc>
                <a:spcPct val="100000"/>
              </a:lnSpc>
              <a:spcBef>
                <a:spcPct val="50000"/>
              </a:spcBef>
              <a:defRPr/>
            </a:pPr>
            <a:r>
              <a:rPr lang="en-AU" sz="800" dirty="0">
                <a:solidFill>
                  <a:schemeClr val="bg1"/>
                </a:solidFill>
              </a:rPr>
              <a:t>© Synovate 2011</a:t>
            </a:r>
          </a:p>
        </p:txBody>
      </p:sp>
      <p:pic>
        <p:nvPicPr>
          <p:cNvPr id="74760" name="Picture 57" descr="B_contents"/>
          <p:cNvPicPr>
            <a:picLocks noChangeAspect="1" noChangeArrowheads="1"/>
          </p:cNvPicPr>
          <p:nvPr userDrawn="1"/>
        </p:nvPicPr>
        <p:blipFill>
          <a:blip r:embed="rId14" cstate="print"/>
          <a:srcRect/>
          <a:stretch>
            <a:fillRect/>
          </a:stretch>
        </p:blipFill>
        <p:spPr bwMode="auto">
          <a:xfrm>
            <a:off x="0" y="0"/>
            <a:ext cx="4524375" cy="66706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989" r:id="rId1"/>
    <p:sldLayoutId id="2147484967" r:id="rId2"/>
    <p:sldLayoutId id="2147484968" r:id="rId3"/>
    <p:sldLayoutId id="2147484969" r:id="rId4"/>
    <p:sldLayoutId id="2147484970" r:id="rId5"/>
    <p:sldLayoutId id="2147484971" r:id="rId6"/>
    <p:sldLayoutId id="2147484972" r:id="rId7"/>
    <p:sldLayoutId id="2147484973" r:id="rId8"/>
    <p:sldLayoutId id="2147484974" r:id="rId9"/>
    <p:sldLayoutId id="2147484975" r:id="rId10"/>
    <p:sldLayoutId id="2147484976" r:id="rId11"/>
  </p:sldLayoutIdLst>
  <p:transition/>
  <p:txStyles>
    <p:titleStyle>
      <a:lvl1pPr algn="l" defTabSz="731838" rtl="0" eaLnBrk="0" fontAlgn="base" hangingPunct="0">
        <a:spcBef>
          <a:spcPct val="20000"/>
        </a:spcBef>
        <a:spcAft>
          <a:spcPct val="0"/>
        </a:spcAft>
        <a:defRPr sz="2800">
          <a:solidFill>
            <a:schemeClr val="tx2"/>
          </a:solidFill>
          <a:latin typeface="+mj-lt"/>
          <a:ea typeface="+mj-ea"/>
          <a:cs typeface="+mj-cs"/>
        </a:defRPr>
      </a:lvl1pPr>
      <a:lvl2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2pPr>
      <a:lvl3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3pPr>
      <a:lvl4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4pPr>
      <a:lvl5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5pPr>
      <a:lvl6pPr marL="4572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6pPr>
      <a:lvl7pPr marL="9144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7pPr>
      <a:lvl8pPr marL="13716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8pPr>
      <a:lvl9pPr marL="18288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9pPr>
    </p:titleStyle>
    <p:bodyStyle>
      <a:lvl1pPr marL="241300" indent="-241300" algn="l" defTabSz="731838" rtl="0" eaLnBrk="0" fontAlgn="base" hangingPunct="0">
        <a:spcBef>
          <a:spcPct val="0"/>
        </a:spcBef>
        <a:spcAft>
          <a:spcPct val="20000"/>
        </a:spcAft>
        <a:buClr>
          <a:srgbClr val="FF8923"/>
        </a:buClr>
        <a:buChar char="•"/>
        <a:tabLst>
          <a:tab pos="4219575" algn="r"/>
        </a:tabLst>
        <a:defRPr sz="1900">
          <a:solidFill>
            <a:srgbClr val="003256"/>
          </a:solidFill>
          <a:latin typeface="+mn-lt"/>
          <a:ea typeface="+mn-ea"/>
          <a:cs typeface="+mn-cs"/>
        </a:defRPr>
      </a:lvl1pPr>
      <a:lvl2pPr marL="525463" indent="-188913" algn="l" defTabSz="731838" rtl="0" eaLnBrk="0" fontAlgn="base" hangingPunct="0">
        <a:spcBef>
          <a:spcPct val="0"/>
        </a:spcBef>
        <a:spcAft>
          <a:spcPct val="20000"/>
        </a:spcAft>
        <a:buClr>
          <a:srgbClr val="FF8923"/>
        </a:buClr>
        <a:buChar char="•"/>
        <a:tabLst>
          <a:tab pos="4219575" algn="r"/>
        </a:tabLst>
        <a:defRPr sz="1900">
          <a:solidFill>
            <a:srgbClr val="003256"/>
          </a:solidFill>
          <a:latin typeface="+mn-lt"/>
          <a:ea typeface="+mn-ea"/>
          <a:cs typeface="+mn-cs"/>
        </a:defRPr>
      </a:lvl2pPr>
      <a:lvl3pPr marL="808038" indent="-188913" algn="l" defTabSz="731838" rtl="0" eaLnBrk="0" fontAlgn="base" hangingPunct="0">
        <a:spcBef>
          <a:spcPct val="0"/>
        </a:spcBef>
        <a:spcAft>
          <a:spcPct val="20000"/>
        </a:spcAft>
        <a:buClr>
          <a:srgbClr val="FF8923"/>
        </a:buClr>
        <a:buChar char="•"/>
        <a:tabLst>
          <a:tab pos="4219575" algn="r"/>
        </a:tabLst>
        <a:defRPr sz="1900">
          <a:solidFill>
            <a:srgbClr val="003256"/>
          </a:solidFill>
          <a:latin typeface="+mn-lt"/>
          <a:ea typeface="+mn-ea"/>
          <a:cs typeface="+mn-cs"/>
        </a:defRPr>
      </a:lvl3pPr>
      <a:lvl4pPr marL="1092200" indent="-188913" algn="l" defTabSz="731838" rtl="0" eaLnBrk="0" fontAlgn="base" hangingPunct="0">
        <a:spcBef>
          <a:spcPct val="0"/>
        </a:spcBef>
        <a:spcAft>
          <a:spcPct val="20000"/>
        </a:spcAft>
        <a:buClr>
          <a:srgbClr val="FF8923"/>
        </a:buClr>
        <a:buChar char="•"/>
        <a:tabLst>
          <a:tab pos="4219575" algn="r"/>
        </a:tabLst>
        <a:defRPr sz="1900">
          <a:solidFill>
            <a:srgbClr val="003256"/>
          </a:solidFill>
          <a:latin typeface="+mn-lt"/>
          <a:ea typeface="+mn-ea"/>
          <a:cs typeface="+mn-cs"/>
        </a:defRPr>
      </a:lvl4pPr>
      <a:lvl5pPr marL="1376363" indent="-169863" algn="l" defTabSz="731838" rtl="0" eaLnBrk="0" fontAlgn="base" hangingPunct="0">
        <a:spcBef>
          <a:spcPct val="0"/>
        </a:spcBef>
        <a:spcAft>
          <a:spcPct val="20000"/>
        </a:spcAft>
        <a:buClr>
          <a:srgbClr val="FF8923"/>
        </a:buClr>
        <a:buChar char="•"/>
        <a:tabLst>
          <a:tab pos="4219575" algn="r"/>
        </a:tabLst>
        <a:defRPr sz="1900">
          <a:solidFill>
            <a:srgbClr val="003256"/>
          </a:solidFill>
          <a:latin typeface="+mn-lt"/>
          <a:ea typeface="+mn-ea"/>
          <a:cs typeface="+mn-cs"/>
        </a:defRPr>
      </a:lvl5pPr>
      <a:lvl6pPr marL="1833563" indent="-169863" algn="l" defTabSz="731838" rtl="0" fontAlgn="base">
        <a:spcBef>
          <a:spcPct val="0"/>
        </a:spcBef>
        <a:spcAft>
          <a:spcPct val="20000"/>
        </a:spcAft>
        <a:buClr>
          <a:srgbClr val="FF8923"/>
        </a:buClr>
        <a:buChar char="•"/>
        <a:tabLst>
          <a:tab pos="4219575" algn="r"/>
        </a:tabLst>
        <a:defRPr sz="1900">
          <a:solidFill>
            <a:srgbClr val="003256"/>
          </a:solidFill>
          <a:latin typeface="+mn-lt"/>
          <a:ea typeface="+mn-ea"/>
          <a:cs typeface="+mn-cs"/>
        </a:defRPr>
      </a:lvl6pPr>
      <a:lvl7pPr marL="2290763" indent="-169863" algn="l" defTabSz="731838" rtl="0" fontAlgn="base">
        <a:spcBef>
          <a:spcPct val="0"/>
        </a:spcBef>
        <a:spcAft>
          <a:spcPct val="20000"/>
        </a:spcAft>
        <a:buClr>
          <a:srgbClr val="FF8923"/>
        </a:buClr>
        <a:buChar char="•"/>
        <a:tabLst>
          <a:tab pos="4219575" algn="r"/>
        </a:tabLst>
        <a:defRPr sz="1900">
          <a:solidFill>
            <a:srgbClr val="003256"/>
          </a:solidFill>
          <a:latin typeface="+mn-lt"/>
          <a:ea typeface="+mn-ea"/>
          <a:cs typeface="+mn-cs"/>
        </a:defRPr>
      </a:lvl7pPr>
      <a:lvl8pPr marL="2747963" indent="-169863" algn="l" defTabSz="731838" rtl="0" fontAlgn="base">
        <a:spcBef>
          <a:spcPct val="0"/>
        </a:spcBef>
        <a:spcAft>
          <a:spcPct val="20000"/>
        </a:spcAft>
        <a:buClr>
          <a:srgbClr val="FF8923"/>
        </a:buClr>
        <a:buChar char="•"/>
        <a:tabLst>
          <a:tab pos="4219575" algn="r"/>
        </a:tabLst>
        <a:defRPr sz="1900">
          <a:solidFill>
            <a:srgbClr val="003256"/>
          </a:solidFill>
          <a:latin typeface="+mn-lt"/>
          <a:ea typeface="+mn-ea"/>
          <a:cs typeface="+mn-cs"/>
        </a:defRPr>
      </a:lvl8pPr>
      <a:lvl9pPr marL="3205163" indent="-169863" algn="l" defTabSz="731838" rtl="0" fontAlgn="base">
        <a:spcBef>
          <a:spcPct val="0"/>
        </a:spcBef>
        <a:spcAft>
          <a:spcPct val="20000"/>
        </a:spcAft>
        <a:buClr>
          <a:srgbClr val="FF8923"/>
        </a:buClr>
        <a:buChar char="•"/>
        <a:tabLst>
          <a:tab pos="4219575" algn="r"/>
        </a:tabLst>
        <a:defRPr sz="1900">
          <a:solidFill>
            <a:srgbClr val="003256"/>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3330" name="Rectangle 2"/>
          <p:cNvSpPr>
            <a:spLocks noChangeArrowheads="1"/>
          </p:cNvSpPr>
          <p:nvPr/>
        </p:nvSpPr>
        <p:spPr bwMode="auto">
          <a:xfrm>
            <a:off x="0" y="6669088"/>
            <a:ext cx="9144000" cy="188912"/>
          </a:xfrm>
          <a:prstGeom prst="rect">
            <a:avLst/>
          </a:prstGeom>
          <a:solidFill>
            <a:srgbClr val="FF3300"/>
          </a:solidFill>
          <a:ln w="9525">
            <a:noFill/>
            <a:miter lim="800000"/>
            <a:headEnd/>
            <a:tailEnd/>
          </a:ln>
        </p:spPr>
        <p:txBody>
          <a:bodyPr wrap="none" anchor="ctr"/>
          <a:lstStyle/>
          <a:p>
            <a:pPr>
              <a:defRPr/>
            </a:pPr>
            <a:endParaRPr lang="pt-PT"/>
          </a:p>
        </p:txBody>
      </p:sp>
      <p:sp>
        <p:nvSpPr>
          <p:cNvPr id="1123332" name="Text Box 4"/>
          <p:cNvSpPr txBox="1">
            <a:spLocks noChangeArrowheads="1"/>
          </p:cNvSpPr>
          <p:nvPr/>
        </p:nvSpPr>
        <p:spPr bwMode="auto">
          <a:xfrm>
            <a:off x="492125" y="6662738"/>
            <a:ext cx="1617663" cy="214312"/>
          </a:xfrm>
          <a:prstGeom prst="rect">
            <a:avLst/>
          </a:prstGeom>
          <a:noFill/>
          <a:ln w="9525">
            <a:noFill/>
            <a:miter lim="800000"/>
            <a:headEnd/>
            <a:tailEnd/>
          </a:ln>
          <a:effectLst/>
        </p:spPr>
        <p:txBody>
          <a:bodyPr>
            <a:spAutoFit/>
          </a:bodyPr>
          <a:lstStyle/>
          <a:p>
            <a:pPr>
              <a:lnSpc>
                <a:spcPct val="100000"/>
              </a:lnSpc>
              <a:spcBef>
                <a:spcPct val="50000"/>
              </a:spcBef>
              <a:defRPr/>
            </a:pPr>
            <a:r>
              <a:rPr lang="en-AU" sz="800" dirty="0">
                <a:solidFill>
                  <a:schemeClr val="bg1"/>
                </a:solidFill>
              </a:rPr>
              <a:t>© Synovate 2011</a:t>
            </a:r>
          </a:p>
        </p:txBody>
      </p:sp>
      <p:sp>
        <p:nvSpPr>
          <p:cNvPr id="1123346" name="Text Box 18"/>
          <p:cNvSpPr txBox="1">
            <a:spLocks noChangeArrowheads="1"/>
          </p:cNvSpPr>
          <p:nvPr/>
        </p:nvSpPr>
        <p:spPr bwMode="auto">
          <a:xfrm>
            <a:off x="8270875" y="6632575"/>
            <a:ext cx="915988" cy="365125"/>
          </a:xfrm>
          <a:prstGeom prst="rect">
            <a:avLst/>
          </a:prstGeom>
          <a:noFill/>
          <a:ln w="9525" algn="ctr">
            <a:noFill/>
            <a:miter lim="800000"/>
            <a:headEnd/>
            <a:tailEnd/>
          </a:ln>
          <a:effectLst/>
        </p:spPr>
        <p:txBody>
          <a:bodyPr/>
          <a:lstStyle/>
          <a:p>
            <a:pPr algn="r" eaLnBrk="1" hangingPunct="1">
              <a:lnSpc>
                <a:spcPct val="100000"/>
              </a:lnSpc>
              <a:defRPr/>
            </a:pPr>
            <a:fld id="{43913FCD-D2F6-4CD3-A9B4-F8DA163413E8}" type="slidenum">
              <a:rPr lang="en-AU" sz="1100">
                <a:solidFill>
                  <a:schemeClr val="bg1"/>
                </a:solidFill>
              </a:rPr>
              <a:pPr algn="r" eaLnBrk="1" hangingPunct="1">
                <a:lnSpc>
                  <a:spcPct val="100000"/>
                </a:lnSpc>
                <a:defRPr/>
              </a:pPr>
              <a:t>‹nº›</a:t>
            </a:fld>
            <a:endParaRPr lang="en-AU" sz="1100">
              <a:solidFill>
                <a:schemeClr val="bg1"/>
              </a:solidFill>
            </a:endParaRPr>
          </a:p>
        </p:txBody>
      </p:sp>
      <p:sp>
        <p:nvSpPr>
          <p:cNvPr id="1123347" name="Rectangle 19"/>
          <p:cNvSpPr>
            <a:spLocks noChangeArrowheads="1"/>
          </p:cNvSpPr>
          <p:nvPr/>
        </p:nvSpPr>
        <p:spPr bwMode="auto">
          <a:xfrm>
            <a:off x="582613" y="673100"/>
            <a:ext cx="7031037" cy="692150"/>
          </a:xfrm>
          <a:prstGeom prst="rect">
            <a:avLst/>
          </a:prstGeom>
          <a:solidFill>
            <a:srgbClr val="C0C0C0"/>
          </a:solidFill>
          <a:ln w="25400" algn="ctr">
            <a:noFill/>
            <a:miter lim="800000"/>
            <a:headEnd/>
            <a:tailEnd/>
          </a:ln>
          <a:effectLst/>
        </p:spPr>
        <p:txBody>
          <a:bodyPr wrap="none" lIns="90000" tIns="90000" rIns="90000" bIns="90000" anchor="ctr"/>
          <a:lstStyle/>
          <a:p>
            <a:pPr algn="r">
              <a:lnSpc>
                <a:spcPct val="100000"/>
              </a:lnSpc>
              <a:defRPr/>
            </a:pPr>
            <a:r>
              <a:rPr lang="en-AU">
                <a:solidFill>
                  <a:schemeClr val="bg1"/>
                </a:solidFill>
              </a:rPr>
              <a:t>Title text area</a:t>
            </a:r>
          </a:p>
        </p:txBody>
      </p:sp>
      <p:sp>
        <p:nvSpPr>
          <p:cNvPr id="1123348" name="Rectangle 20"/>
          <p:cNvSpPr>
            <a:spLocks noChangeArrowheads="1"/>
          </p:cNvSpPr>
          <p:nvPr/>
        </p:nvSpPr>
        <p:spPr bwMode="auto">
          <a:xfrm>
            <a:off x="582613" y="1763713"/>
            <a:ext cx="8045450" cy="4799012"/>
          </a:xfrm>
          <a:prstGeom prst="rect">
            <a:avLst/>
          </a:prstGeom>
          <a:solidFill>
            <a:srgbClr val="C0C0C0"/>
          </a:solidFill>
          <a:ln w="25400" algn="ctr">
            <a:noFill/>
            <a:miter lim="800000"/>
            <a:headEnd/>
            <a:tailEnd/>
          </a:ln>
          <a:effectLst/>
        </p:spPr>
        <p:txBody>
          <a:bodyPr wrap="none" lIns="90000" tIns="108000" rIns="90000" bIns="162000"/>
          <a:lstStyle/>
          <a:p>
            <a:pPr algn="r">
              <a:lnSpc>
                <a:spcPct val="104000"/>
              </a:lnSpc>
              <a:defRPr/>
            </a:pPr>
            <a:r>
              <a:rPr lang="en-AU">
                <a:solidFill>
                  <a:schemeClr val="bg1"/>
                </a:solidFill>
              </a:rPr>
              <a:t>Body text area</a:t>
            </a: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endParaRPr lang="en-AU">
              <a:solidFill>
                <a:schemeClr val="bg1"/>
              </a:solidFill>
            </a:endParaRPr>
          </a:p>
          <a:p>
            <a:pPr algn="r">
              <a:lnSpc>
                <a:spcPct val="104000"/>
              </a:lnSpc>
              <a:defRPr/>
            </a:pPr>
            <a:r>
              <a:rPr lang="en-AU">
                <a:solidFill>
                  <a:schemeClr val="bg1"/>
                </a:solidFill>
              </a:rPr>
              <a:t>Body text area</a:t>
            </a:r>
          </a:p>
        </p:txBody>
      </p:sp>
      <p:sp>
        <p:nvSpPr>
          <p:cNvPr id="75783" name="Rectangle 32"/>
          <p:cNvSpPr>
            <a:spLocks noGrp="1" noChangeArrowheads="1"/>
          </p:cNvSpPr>
          <p:nvPr>
            <p:ph type="title"/>
          </p:nvPr>
        </p:nvSpPr>
        <p:spPr bwMode="gray">
          <a:xfrm>
            <a:off x="557213" y="593725"/>
            <a:ext cx="7056437" cy="9112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title style</a:t>
            </a:r>
          </a:p>
        </p:txBody>
      </p:sp>
      <p:sp>
        <p:nvSpPr>
          <p:cNvPr id="1123362" name="Rectangle 34"/>
          <p:cNvSpPr>
            <a:spLocks noChangeArrowheads="1"/>
          </p:cNvSpPr>
          <p:nvPr/>
        </p:nvSpPr>
        <p:spPr bwMode="auto">
          <a:xfrm>
            <a:off x="582613" y="2371725"/>
            <a:ext cx="8045450" cy="3524250"/>
          </a:xfrm>
          <a:prstGeom prst="rect">
            <a:avLst/>
          </a:prstGeom>
          <a:solidFill>
            <a:schemeClr val="bg2"/>
          </a:solidFill>
          <a:ln w="25400" algn="ctr">
            <a:noFill/>
            <a:miter lim="800000"/>
            <a:headEnd/>
            <a:tailEnd/>
          </a:ln>
          <a:effectLst/>
        </p:spPr>
        <p:txBody>
          <a:bodyPr wrap="none" lIns="90000" tIns="90000" rIns="90000" bIns="90000" anchor="ctr"/>
          <a:lstStyle/>
          <a:p>
            <a:pPr algn="r">
              <a:lnSpc>
                <a:spcPct val="100000"/>
              </a:lnSpc>
              <a:defRPr/>
            </a:pPr>
            <a:r>
              <a:rPr lang="en-AU">
                <a:solidFill>
                  <a:schemeClr val="bg1"/>
                </a:solidFill>
              </a:rPr>
              <a:t>Chart area</a:t>
            </a:r>
          </a:p>
        </p:txBody>
      </p:sp>
      <p:sp>
        <p:nvSpPr>
          <p:cNvPr id="75785" name="Rectangle 33"/>
          <p:cNvSpPr>
            <a:spLocks noGrp="1" noChangeArrowheads="1"/>
          </p:cNvSpPr>
          <p:nvPr>
            <p:ph type="body" idx="1"/>
          </p:nvPr>
        </p:nvSpPr>
        <p:spPr bwMode="auto">
          <a:xfrm>
            <a:off x="557213" y="1685925"/>
            <a:ext cx="8069262" cy="4876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grpSp>
        <p:nvGrpSpPr>
          <p:cNvPr id="75786" name="Group 40"/>
          <p:cNvGrpSpPr>
            <a:grpSpLocks/>
          </p:cNvGrpSpPr>
          <p:nvPr/>
        </p:nvGrpSpPr>
        <p:grpSpPr bwMode="auto">
          <a:xfrm>
            <a:off x="-373063" y="0"/>
            <a:ext cx="9517063" cy="7192963"/>
            <a:chOff x="-235" y="0"/>
            <a:chExt cx="5995" cy="4531"/>
          </a:xfrm>
        </p:grpSpPr>
        <p:sp>
          <p:nvSpPr>
            <p:cNvPr id="1123333" name="AutoShape 5"/>
            <p:cNvSpPr>
              <a:spLocks noChangeArrowheads="1"/>
            </p:cNvSpPr>
            <p:nvPr userDrawn="1"/>
          </p:nvSpPr>
          <p:spPr bwMode="auto">
            <a:xfrm>
              <a:off x="258" y="4374"/>
              <a:ext cx="216" cy="157"/>
            </a:xfrm>
            <a:prstGeom prst="upArrowCallout">
              <a:avLst>
                <a:gd name="adj1" fmla="val 34102"/>
                <a:gd name="adj2" fmla="val 27045"/>
                <a:gd name="adj3" fmla="val 25477"/>
                <a:gd name="adj4" fmla="val 74523"/>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11.08</a:t>
              </a:r>
            </a:p>
          </p:txBody>
        </p:sp>
        <p:sp>
          <p:nvSpPr>
            <p:cNvPr id="1123334" name="AutoShape 6"/>
            <p:cNvSpPr>
              <a:spLocks noChangeArrowheads="1"/>
            </p:cNvSpPr>
            <p:nvPr userDrawn="1"/>
          </p:nvSpPr>
          <p:spPr bwMode="auto">
            <a:xfrm>
              <a:off x="-235" y="4080"/>
              <a:ext cx="216" cy="101"/>
            </a:xfrm>
            <a:prstGeom prst="homePlate">
              <a:avLst>
                <a:gd name="adj" fmla="val 53465"/>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8.70</a:t>
              </a:r>
            </a:p>
          </p:txBody>
        </p:sp>
        <p:sp>
          <p:nvSpPr>
            <p:cNvPr id="1123335" name="AutoShape 7"/>
            <p:cNvSpPr>
              <a:spLocks noChangeArrowheads="1"/>
            </p:cNvSpPr>
            <p:nvPr userDrawn="1"/>
          </p:nvSpPr>
          <p:spPr bwMode="auto">
            <a:xfrm>
              <a:off x="-235" y="3663"/>
              <a:ext cx="216" cy="101"/>
            </a:xfrm>
            <a:prstGeom prst="homePlate">
              <a:avLst>
                <a:gd name="adj" fmla="val 53465"/>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6.85</a:t>
              </a:r>
            </a:p>
          </p:txBody>
        </p:sp>
        <p:sp>
          <p:nvSpPr>
            <p:cNvPr id="1123336" name="AutoShape 8"/>
            <p:cNvSpPr>
              <a:spLocks noChangeArrowheads="1"/>
            </p:cNvSpPr>
            <p:nvPr userDrawn="1"/>
          </p:nvSpPr>
          <p:spPr bwMode="auto">
            <a:xfrm>
              <a:off x="-235" y="1060"/>
              <a:ext cx="216" cy="101"/>
            </a:xfrm>
            <a:prstGeom prst="homePlate">
              <a:avLst>
                <a:gd name="adj" fmla="val 53465"/>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4.63</a:t>
              </a:r>
            </a:p>
          </p:txBody>
        </p:sp>
        <p:sp>
          <p:nvSpPr>
            <p:cNvPr id="1123337" name="AutoShape 9"/>
            <p:cNvSpPr>
              <a:spLocks noChangeArrowheads="1"/>
            </p:cNvSpPr>
            <p:nvPr userDrawn="1"/>
          </p:nvSpPr>
          <p:spPr bwMode="auto">
            <a:xfrm>
              <a:off x="-235" y="372"/>
              <a:ext cx="216" cy="101"/>
            </a:xfrm>
            <a:prstGeom prst="homePlate">
              <a:avLst>
                <a:gd name="adj" fmla="val 53465"/>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7.65</a:t>
              </a:r>
            </a:p>
          </p:txBody>
        </p:sp>
        <p:sp>
          <p:nvSpPr>
            <p:cNvPr id="1123338" name="AutoShape 10"/>
            <p:cNvSpPr>
              <a:spLocks noChangeArrowheads="1"/>
            </p:cNvSpPr>
            <p:nvPr userDrawn="1"/>
          </p:nvSpPr>
          <p:spPr bwMode="auto">
            <a:xfrm>
              <a:off x="-235" y="808"/>
              <a:ext cx="216" cy="101"/>
            </a:xfrm>
            <a:prstGeom prst="homePlate">
              <a:avLst>
                <a:gd name="adj" fmla="val 53465"/>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5.73</a:t>
              </a:r>
            </a:p>
          </p:txBody>
        </p:sp>
        <p:sp>
          <p:nvSpPr>
            <p:cNvPr id="1123340" name="AutoShape 12"/>
            <p:cNvSpPr>
              <a:spLocks noChangeArrowheads="1"/>
            </p:cNvSpPr>
            <p:nvPr userDrawn="1"/>
          </p:nvSpPr>
          <p:spPr bwMode="auto">
            <a:xfrm>
              <a:off x="533" y="4374"/>
              <a:ext cx="216" cy="157"/>
            </a:xfrm>
            <a:prstGeom prst="upArrowCallout">
              <a:avLst>
                <a:gd name="adj1" fmla="val 34102"/>
                <a:gd name="adj2" fmla="val 27045"/>
                <a:gd name="adj3" fmla="val 25477"/>
                <a:gd name="adj4" fmla="val 74523"/>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9.87</a:t>
              </a:r>
            </a:p>
          </p:txBody>
        </p:sp>
        <p:sp>
          <p:nvSpPr>
            <p:cNvPr id="1123341" name="AutoShape 13"/>
            <p:cNvSpPr>
              <a:spLocks noChangeArrowheads="1"/>
            </p:cNvSpPr>
            <p:nvPr userDrawn="1"/>
          </p:nvSpPr>
          <p:spPr bwMode="auto">
            <a:xfrm>
              <a:off x="5326" y="4374"/>
              <a:ext cx="216" cy="157"/>
            </a:xfrm>
            <a:prstGeom prst="upArrowCallout">
              <a:avLst>
                <a:gd name="adj1" fmla="val 34102"/>
                <a:gd name="adj2" fmla="val 27045"/>
                <a:gd name="adj3" fmla="val 25477"/>
                <a:gd name="adj4" fmla="val 74523"/>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11.27</a:t>
              </a:r>
            </a:p>
          </p:txBody>
        </p:sp>
        <p:sp>
          <p:nvSpPr>
            <p:cNvPr id="1123344" name="AutoShape 16"/>
            <p:cNvSpPr>
              <a:spLocks noChangeArrowheads="1"/>
            </p:cNvSpPr>
            <p:nvPr userDrawn="1"/>
          </p:nvSpPr>
          <p:spPr bwMode="auto">
            <a:xfrm>
              <a:off x="2877" y="4374"/>
              <a:ext cx="216" cy="157"/>
            </a:xfrm>
            <a:prstGeom prst="upArrowCallout">
              <a:avLst>
                <a:gd name="adj1" fmla="val 34102"/>
                <a:gd name="adj2" fmla="val 27045"/>
                <a:gd name="adj3" fmla="val 25477"/>
                <a:gd name="adj4" fmla="val 74523"/>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0.46</a:t>
              </a:r>
            </a:p>
          </p:txBody>
        </p:sp>
        <p:sp>
          <p:nvSpPr>
            <p:cNvPr id="1123345" name="AutoShape 17"/>
            <p:cNvSpPr>
              <a:spLocks noChangeArrowheads="1"/>
            </p:cNvSpPr>
            <p:nvPr userDrawn="1"/>
          </p:nvSpPr>
          <p:spPr bwMode="auto">
            <a:xfrm>
              <a:off x="-235" y="1443"/>
              <a:ext cx="216" cy="101"/>
            </a:xfrm>
            <a:prstGeom prst="homePlate">
              <a:avLst>
                <a:gd name="adj" fmla="val 53465"/>
              </a:avLst>
            </a:prstGeom>
            <a:solidFill>
              <a:srgbClr val="004E69"/>
            </a:solidFill>
            <a:ln w="9525" algn="ctr">
              <a:noFill/>
              <a:miter lim="800000"/>
              <a:headEnd/>
              <a:tailEnd/>
            </a:ln>
            <a:effectLst/>
          </p:spPr>
          <p:txBody>
            <a:bodyPr wrap="none" lIns="0" tIns="0" rIns="0" bIns="0" anchor="ctr"/>
            <a:lstStyle/>
            <a:p>
              <a:pPr algn="ctr">
                <a:lnSpc>
                  <a:spcPct val="100000"/>
                </a:lnSpc>
                <a:spcBef>
                  <a:spcPct val="50000"/>
                </a:spcBef>
                <a:defRPr/>
              </a:pPr>
              <a:r>
                <a:rPr lang="en-AU" sz="1000">
                  <a:solidFill>
                    <a:schemeClr val="bg1"/>
                  </a:solidFill>
                </a:rPr>
                <a:t>2.94</a:t>
              </a:r>
            </a:p>
          </p:txBody>
        </p:sp>
        <p:sp>
          <p:nvSpPr>
            <p:cNvPr id="1123349" name="Line 21"/>
            <p:cNvSpPr>
              <a:spLocks noChangeShapeType="1"/>
            </p:cNvSpPr>
            <p:nvPr userDrawn="1"/>
          </p:nvSpPr>
          <p:spPr bwMode="auto">
            <a:xfrm>
              <a:off x="367" y="0"/>
              <a:ext cx="0" cy="4320"/>
            </a:xfrm>
            <a:prstGeom prst="line">
              <a:avLst/>
            </a:prstGeom>
            <a:noFill/>
            <a:ln w="12700">
              <a:solidFill>
                <a:schemeClr val="tx2"/>
              </a:solidFill>
              <a:prstDash val="dash"/>
              <a:round/>
              <a:headEnd/>
              <a:tailEnd/>
            </a:ln>
            <a:effectLst/>
          </p:spPr>
          <p:txBody>
            <a:bodyPr lIns="0" tIns="0" rIns="0" bIns="0" anchor="ctr"/>
            <a:lstStyle/>
            <a:p>
              <a:pPr>
                <a:defRPr/>
              </a:pPr>
              <a:endParaRPr lang="pt-PT"/>
            </a:p>
          </p:txBody>
        </p:sp>
        <p:sp>
          <p:nvSpPr>
            <p:cNvPr id="1123350" name="Line 22"/>
            <p:cNvSpPr>
              <a:spLocks noChangeShapeType="1"/>
            </p:cNvSpPr>
            <p:nvPr userDrawn="1"/>
          </p:nvSpPr>
          <p:spPr bwMode="auto">
            <a:xfrm>
              <a:off x="5434" y="0"/>
              <a:ext cx="0" cy="4320"/>
            </a:xfrm>
            <a:prstGeom prst="line">
              <a:avLst/>
            </a:prstGeom>
            <a:noFill/>
            <a:ln w="12700">
              <a:solidFill>
                <a:schemeClr val="tx2"/>
              </a:solidFill>
              <a:prstDash val="dash"/>
              <a:round/>
              <a:headEnd/>
              <a:tailEnd/>
            </a:ln>
            <a:effectLst/>
          </p:spPr>
          <p:txBody>
            <a:bodyPr lIns="0" tIns="0" rIns="0" bIns="0" anchor="ctr"/>
            <a:lstStyle/>
            <a:p>
              <a:pPr>
                <a:defRPr/>
              </a:pPr>
              <a:endParaRPr lang="pt-PT"/>
            </a:p>
          </p:txBody>
        </p:sp>
        <p:sp>
          <p:nvSpPr>
            <p:cNvPr id="1123352" name="Line 24"/>
            <p:cNvSpPr>
              <a:spLocks noChangeShapeType="1"/>
            </p:cNvSpPr>
            <p:nvPr userDrawn="1"/>
          </p:nvSpPr>
          <p:spPr bwMode="auto">
            <a:xfrm>
              <a:off x="0" y="1110"/>
              <a:ext cx="5760" cy="0"/>
            </a:xfrm>
            <a:prstGeom prst="line">
              <a:avLst/>
            </a:prstGeom>
            <a:noFill/>
            <a:ln w="12700">
              <a:solidFill>
                <a:schemeClr val="bg2"/>
              </a:solidFill>
              <a:prstDash val="dash"/>
              <a:round/>
              <a:headEnd/>
              <a:tailEnd/>
            </a:ln>
            <a:effectLst/>
          </p:spPr>
          <p:txBody>
            <a:bodyPr lIns="0" tIns="0" rIns="0" bIns="0" anchor="ctr"/>
            <a:lstStyle/>
            <a:p>
              <a:pPr>
                <a:defRPr/>
              </a:pPr>
              <a:endParaRPr lang="pt-PT"/>
            </a:p>
          </p:txBody>
        </p:sp>
        <p:sp>
          <p:nvSpPr>
            <p:cNvPr id="1123355" name="Line 27"/>
            <p:cNvSpPr>
              <a:spLocks noChangeShapeType="1"/>
            </p:cNvSpPr>
            <p:nvPr userDrawn="1"/>
          </p:nvSpPr>
          <p:spPr bwMode="auto">
            <a:xfrm>
              <a:off x="0" y="858"/>
              <a:ext cx="5760" cy="0"/>
            </a:xfrm>
            <a:prstGeom prst="line">
              <a:avLst/>
            </a:prstGeom>
            <a:noFill/>
            <a:ln w="12700">
              <a:solidFill>
                <a:schemeClr val="bg2"/>
              </a:solidFill>
              <a:prstDash val="dash"/>
              <a:round/>
              <a:headEnd/>
              <a:tailEnd/>
            </a:ln>
            <a:effectLst/>
          </p:spPr>
          <p:txBody>
            <a:bodyPr lIns="0" tIns="0" rIns="0" bIns="0" anchor="ctr"/>
            <a:lstStyle/>
            <a:p>
              <a:pPr>
                <a:defRPr/>
              </a:pPr>
              <a:endParaRPr lang="pt-PT"/>
            </a:p>
          </p:txBody>
        </p:sp>
        <p:sp>
          <p:nvSpPr>
            <p:cNvPr id="1123356" name="Line 28"/>
            <p:cNvSpPr>
              <a:spLocks noChangeShapeType="1"/>
            </p:cNvSpPr>
            <p:nvPr userDrawn="1"/>
          </p:nvSpPr>
          <p:spPr bwMode="auto">
            <a:xfrm>
              <a:off x="641" y="0"/>
              <a:ext cx="0" cy="4320"/>
            </a:xfrm>
            <a:prstGeom prst="line">
              <a:avLst/>
            </a:prstGeom>
            <a:noFill/>
            <a:ln w="12700">
              <a:solidFill>
                <a:schemeClr val="bg2"/>
              </a:solidFill>
              <a:prstDash val="dash"/>
              <a:round/>
              <a:headEnd/>
              <a:tailEnd/>
            </a:ln>
            <a:effectLst/>
          </p:spPr>
          <p:txBody>
            <a:bodyPr lIns="0" tIns="0" rIns="0" bIns="0" anchor="ctr"/>
            <a:lstStyle/>
            <a:p>
              <a:pPr>
                <a:defRPr/>
              </a:pPr>
              <a:endParaRPr lang="pt-PT"/>
            </a:p>
          </p:txBody>
        </p:sp>
        <p:sp>
          <p:nvSpPr>
            <p:cNvPr id="1123357" name="Line 29"/>
            <p:cNvSpPr>
              <a:spLocks noChangeShapeType="1"/>
            </p:cNvSpPr>
            <p:nvPr userDrawn="1"/>
          </p:nvSpPr>
          <p:spPr bwMode="auto">
            <a:xfrm>
              <a:off x="2985" y="0"/>
              <a:ext cx="0" cy="4320"/>
            </a:xfrm>
            <a:prstGeom prst="line">
              <a:avLst/>
            </a:prstGeom>
            <a:noFill/>
            <a:ln w="12700">
              <a:solidFill>
                <a:schemeClr val="bg2"/>
              </a:solidFill>
              <a:prstDash val="dash"/>
              <a:round/>
              <a:headEnd/>
              <a:tailEnd/>
            </a:ln>
            <a:effectLst/>
          </p:spPr>
          <p:txBody>
            <a:bodyPr lIns="0" tIns="0" rIns="0" bIns="0" anchor="ctr"/>
            <a:lstStyle/>
            <a:p>
              <a:pPr>
                <a:defRPr/>
              </a:pPr>
              <a:endParaRPr lang="pt-PT"/>
            </a:p>
          </p:txBody>
        </p:sp>
        <p:sp>
          <p:nvSpPr>
            <p:cNvPr id="1123351" name="Line 23"/>
            <p:cNvSpPr>
              <a:spLocks noChangeShapeType="1"/>
            </p:cNvSpPr>
            <p:nvPr userDrawn="1"/>
          </p:nvSpPr>
          <p:spPr bwMode="auto">
            <a:xfrm>
              <a:off x="0" y="4134"/>
              <a:ext cx="5760" cy="0"/>
            </a:xfrm>
            <a:prstGeom prst="line">
              <a:avLst/>
            </a:prstGeom>
            <a:noFill/>
            <a:ln w="12700">
              <a:solidFill>
                <a:schemeClr val="tx2"/>
              </a:solidFill>
              <a:prstDash val="dash"/>
              <a:round/>
              <a:headEnd/>
              <a:tailEnd/>
            </a:ln>
            <a:effectLst/>
          </p:spPr>
          <p:txBody>
            <a:bodyPr lIns="0" tIns="0" rIns="0" bIns="0" anchor="ctr"/>
            <a:lstStyle/>
            <a:p>
              <a:pPr>
                <a:defRPr/>
              </a:pPr>
              <a:endParaRPr lang="pt-PT"/>
            </a:p>
          </p:txBody>
        </p:sp>
        <p:sp>
          <p:nvSpPr>
            <p:cNvPr id="1123359" name="Line 31"/>
            <p:cNvSpPr>
              <a:spLocks noChangeShapeType="1"/>
            </p:cNvSpPr>
            <p:nvPr userDrawn="1"/>
          </p:nvSpPr>
          <p:spPr bwMode="auto">
            <a:xfrm>
              <a:off x="0" y="3712"/>
              <a:ext cx="5760" cy="0"/>
            </a:xfrm>
            <a:prstGeom prst="line">
              <a:avLst/>
            </a:prstGeom>
            <a:noFill/>
            <a:ln w="12700">
              <a:solidFill>
                <a:schemeClr val="bg2"/>
              </a:solidFill>
              <a:prstDash val="dash"/>
              <a:round/>
              <a:headEnd/>
              <a:tailEnd/>
            </a:ln>
            <a:effectLst/>
          </p:spPr>
          <p:txBody>
            <a:bodyPr lIns="0" tIns="0" rIns="0" bIns="0" anchor="ctr"/>
            <a:lstStyle/>
            <a:p>
              <a:pPr>
                <a:defRPr/>
              </a:pPr>
              <a:endParaRPr lang="pt-PT"/>
            </a:p>
          </p:txBody>
        </p:sp>
        <p:sp>
          <p:nvSpPr>
            <p:cNvPr id="1123358" name="Line 30"/>
            <p:cNvSpPr>
              <a:spLocks noChangeShapeType="1"/>
            </p:cNvSpPr>
            <p:nvPr userDrawn="1"/>
          </p:nvSpPr>
          <p:spPr bwMode="auto">
            <a:xfrm>
              <a:off x="0" y="1492"/>
              <a:ext cx="5760" cy="0"/>
            </a:xfrm>
            <a:prstGeom prst="line">
              <a:avLst/>
            </a:prstGeom>
            <a:noFill/>
            <a:ln w="12700">
              <a:solidFill>
                <a:schemeClr val="bg2"/>
              </a:solidFill>
              <a:prstDash val="dash"/>
              <a:round/>
              <a:headEnd/>
              <a:tailEnd/>
            </a:ln>
            <a:effectLst/>
          </p:spPr>
          <p:txBody>
            <a:bodyPr lIns="0" tIns="0" rIns="0" bIns="0" anchor="ctr"/>
            <a:lstStyle/>
            <a:p>
              <a:pPr>
                <a:defRPr/>
              </a:pPr>
              <a:endParaRPr lang="pt-PT"/>
            </a:p>
          </p:txBody>
        </p:sp>
        <p:sp>
          <p:nvSpPr>
            <p:cNvPr id="1123354" name="Line 26"/>
            <p:cNvSpPr>
              <a:spLocks noChangeShapeType="1"/>
            </p:cNvSpPr>
            <p:nvPr userDrawn="1"/>
          </p:nvSpPr>
          <p:spPr bwMode="auto">
            <a:xfrm>
              <a:off x="0" y="426"/>
              <a:ext cx="5760" cy="0"/>
            </a:xfrm>
            <a:prstGeom prst="line">
              <a:avLst/>
            </a:prstGeom>
            <a:noFill/>
            <a:ln w="12700">
              <a:solidFill>
                <a:schemeClr val="tx2"/>
              </a:solidFill>
              <a:prstDash val="dash"/>
              <a:round/>
              <a:headEnd/>
              <a:tailEnd/>
            </a:ln>
            <a:effectLst/>
          </p:spPr>
          <p:txBody>
            <a:bodyPr lIns="0" tIns="0" rIns="0" bIns="0" anchor="ctr"/>
            <a:lstStyle/>
            <a:p>
              <a:pPr>
                <a:defRPr/>
              </a:pPr>
              <a:endParaRPr lang="pt-PT"/>
            </a:p>
          </p:txBody>
        </p:sp>
      </p:grpSp>
      <p:pic>
        <p:nvPicPr>
          <p:cNvPr id="75787" name="Picture 7" descr="SHC_Logo_frei"/>
          <p:cNvPicPr>
            <a:picLocks noChangeAspect="1" noChangeArrowheads="1"/>
          </p:cNvPicPr>
          <p:nvPr userDrawn="1"/>
        </p:nvPicPr>
        <p:blipFill>
          <a:blip r:embed="rId13" cstate="print"/>
          <a:srcRect/>
          <a:stretch>
            <a:fillRect/>
          </a:stretch>
        </p:blipFill>
        <p:spPr bwMode="auto">
          <a:xfrm>
            <a:off x="7556500" y="252413"/>
            <a:ext cx="1125538" cy="812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977" r:id="rId1"/>
    <p:sldLayoutId id="2147484978" r:id="rId2"/>
    <p:sldLayoutId id="2147484979" r:id="rId3"/>
    <p:sldLayoutId id="2147484980" r:id="rId4"/>
    <p:sldLayoutId id="2147484981" r:id="rId5"/>
    <p:sldLayoutId id="2147484982" r:id="rId6"/>
    <p:sldLayoutId id="2147484983" r:id="rId7"/>
    <p:sldLayoutId id="2147484984" r:id="rId8"/>
    <p:sldLayoutId id="2147484985" r:id="rId9"/>
    <p:sldLayoutId id="2147484986" r:id="rId10"/>
    <p:sldLayoutId id="2147484987" r:id="rId11"/>
  </p:sldLayoutIdLst>
  <p:transition/>
  <p:txStyles>
    <p:titleStyle>
      <a:lvl1pPr algn="l" defTabSz="731838" rtl="0" eaLnBrk="0" fontAlgn="base" hangingPunct="0">
        <a:spcBef>
          <a:spcPct val="20000"/>
        </a:spcBef>
        <a:spcAft>
          <a:spcPct val="0"/>
        </a:spcAft>
        <a:defRPr sz="2800">
          <a:solidFill>
            <a:schemeClr val="tx2"/>
          </a:solidFill>
          <a:latin typeface="+mj-lt"/>
          <a:ea typeface="+mj-ea"/>
          <a:cs typeface="+mj-cs"/>
        </a:defRPr>
      </a:lvl1pPr>
      <a:lvl2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2pPr>
      <a:lvl3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3pPr>
      <a:lvl4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4pPr>
      <a:lvl5pPr algn="l" defTabSz="731838" rtl="0" eaLnBrk="0" fontAlgn="base" hangingPunct="0">
        <a:spcBef>
          <a:spcPct val="20000"/>
        </a:spcBef>
        <a:spcAft>
          <a:spcPct val="0"/>
        </a:spcAft>
        <a:defRPr sz="2800">
          <a:solidFill>
            <a:schemeClr val="tx2"/>
          </a:solidFill>
          <a:latin typeface="Arial" charset="0"/>
          <a:ea typeface="Arial Unicode MS" pitchFamily="34" charset="-128"/>
          <a:cs typeface="Arial Unicode MS" pitchFamily="34" charset="-128"/>
        </a:defRPr>
      </a:lvl5pPr>
      <a:lvl6pPr marL="4572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6pPr>
      <a:lvl7pPr marL="9144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7pPr>
      <a:lvl8pPr marL="13716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8pPr>
      <a:lvl9pPr marL="1828800" algn="l" defTabSz="731838" rtl="0" fontAlgn="base">
        <a:spcBef>
          <a:spcPct val="20000"/>
        </a:spcBef>
        <a:spcAft>
          <a:spcPct val="0"/>
        </a:spcAft>
        <a:defRPr sz="2800">
          <a:solidFill>
            <a:schemeClr val="tx2"/>
          </a:solidFill>
          <a:latin typeface="Arial" charset="0"/>
          <a:ea typeface="Arial Unicode MS" pitchFamily="34" charset="-128"/>
          <a:cs typeface="Arial Unicode MS" pitchFamily="34" charset="-128"/>
        </a:defRPr>
      </a:lvl9pPr>
    </p:titleStyle>
    <p:bodyStyle>
      <a:lvl1pPr marL="241300" indent="-241300" algn="l" defTabSz="731838" rtl="0" eaLnBrk="0" fontAlgn="base" hangingPunct="0">
        <a:spcBef>
          <a:spcPct val="0"/>
        </a:spcBef>
        <a:spcAft>
          <a:spcPct val="20000"/>
        </a:spcAft>
        <a:buClr>
          <a:srgbClr val="FF8923"/>
        </a:buClr>
        <a:buChar char="•"/>
        <a:tabLst>
          <a:tab pos="1795463" algn="l"/>
        </a:tabLst>
        <a:defRPr sz="2200">
          <a:solidFill>
            <a:srgbClr val="004E69"/>
          </a:solidFill>
          <a:latin typeface="+mn-lt"/>
          <a:ea typeface="+mn-ea"/>
          <a:cs typeface="+mn-cs"/>
        </a:defRPr>
      </a:lvl1pPr>
      <a:lvl2pPr marL="525463" indent="-188913" algn="l" defTabSz="731838" rtl="0" eaLnBrk="0" fontAlgn="base" hangingPunct="0">
        <a:spcBef>
          <a:spcPct val="0"/>
        </a:spcBef>
        <a:spcAft>
          <a:spcPct val="20000"/>
        </a:spcAft>
        <a:buClr>
          <a:srgbClr val="003256"/>
        </a:buClr>
        <a:buChar char="-"/>
        <a:tabLst>
          <a:tab pos="1795463" algn="l"/>
        </a:tabLst>
        <a:defRPr sz="2000">
          <a:solidFill>
            <a:srgbClr val="004E69"/>
          </a:solidFill>
          <a:latin typeface="+mn-lt"/>
          <a:ea typeface="+mn-ea"/>
          <a:cs typeface="+mn-cs"/>
        </a:defRPr>
      </a:lvl2pPr>
      <a:lvl3pPr marL="808038" indent="-188913" algn="l" defTabSz="731838" rtl="0" eaLnBrk="0" fontAlgn="base" hangingPunct="0">
        <a:spcBef>
          <a:spcPct val="0"/>
        </a:spcBef>
        <a:spcAft>
          <a:spcPct val="20000"/>
        </a:spcAft>
        <a:buClr>
          <a:srgbClr val="003256"/>
        </a:buClr>
        <a:buChar char="-"/>
        <a:tabLst>
          <a:tab pos="1795463" algn="l"/>
        </a:tabLst>
        <a:defRPr>
          <a:solidFill>
            <a:srgbClr val="004E69"/>
          </a:solidFill>
          <a:latin typeface="+mn-lt"/>
          <a:ea typeface="+mn-ea"/>
          <a:cs typeface="+mn-cs"/>
        </a:defRPr>
      </a:lvl3pPr>
      <a:lvl4pPr marL="1092200" indent="-188913" algn="l" defTabSz="731838" rtl="0" eaLnBrk="0" fontAlgn="base" hangingPunct="0">
        <a:spcBef>
          <a:spcPct val="0"/>
        </a:spcBef>
        <a:spcAft>
          <a:spcPct val="20000"/>
        </a:spcAft>
        <a:buClr>
          <a:srgbClr val="003256"/>
        </a:buClr>
        <a:buChar char="-"/>
        <a:tabLst>
          <a:tab pos="1795463" algn="l"/>
        </a:tabLst>
        <a:defRPr>
          <a:solidFill>
            <a:srgbClr val="004E69"/>
          </a:solidFill>
          <a:latin typeface="+mn-lt"/>
          <a:ea typeface="+mn-ea"/>
          <a:cs typeface="+mn-cs"/>
        </a:defRPr>
      </a:lvl4pPr>
      <a:lvl5pPr marL="1376363" indent="-169863" algn="l" defTabSz="731838" rtl="0" eaLnBrk="0" fontAlgn="base" hangingPunct="0">
        <a:spcBef>
          <a:spcPct val="0"/>
        </a:spcBef>
        <a:spcAft>
          <a:spcPct val="20000"/>
        </a:spcAft>
        <a:buClr>
          <a:srgbClr val="003256"/>
        </a:buClr>
        <a:buChar char="-"/>
        <a:tabLst>
          <a:tab pos="1795463" algn="l"/>
        </a:tabLst>
        <a:defRPr>
          <a:solidFill>
            <a:srgbClr val="004E69"/>
          </a:solidFill>
          <a:latin typeface="+mn-lt"/>
          <a:ea typeface="+mn-ea"/>
          <a:cs typeface="+mn-cs"/>
        </a:defRPr>
      </a:lvl5pPr>
      <a:lvl6pPr marL="1833563" indent="-169863" algn="l" defTabSz="731838" rtl="0" fontAlgn="base">
        <a:spcBef>
          <a:spcPct val="0"/>
        </a:spcBef>
        <a:spcAft>
          <a:spcPct val="20000"/>
        </a:spcAft>
        <a:buClr>
          <a:srgbClr val="003256"/>
        </a:buClr>
        <a:buChar char="-"/>
        <a:tabLst>
          <a:tab pos="1795463" algn="l"/>
        </a:tabLst>
        <a:defRPr>
          <a:solidFill>
            <a:srgbClr val="004E69"/>
          </a:solidFill>
          <a:latin typeface="+mn-lt"/>
          <a:ea typeface="+mn-ea"/>
          <a:cs typeface="+mn-cs"/>
        </a:defRPr>
      </a:lvl6pPr>
      <a:lvl7pPr marL="2290763" indent="-169863" algn="l" defTabSz="731838" rtl="0" fontAlgn="base">
        <a:spcBef>
          <a:spcPct val="0"/>
        </a:spcBef>
        <a:spcAft>
          <a:spcPct val="20000"/>
        </a:spcAft>
        <a:buClr>
          <a:srgbClr val="003256"/>
        </a:buClr>
        <a:buChar char="-"/>
        <a:tabLst>
          <a:tab pos="1795463" algn="l"/>
        </a:tabLst>
        <a:defRPr>
          <a:solidFill>
            <a:srgbClr val="004E69"/>
          </a:solidFill>
          <a:latin typeface="+mn-lt"/>
          <a:ea typeface="+mn-ea"/>
          <a:cs typeface="+mn-cs"/>
        </a:defRPr>
      </a:lvl7pPr>
      <a:lvl8pPr marL="2747963" indent="-169863" algn="l" defTabSz="731838" rtl="0" fontAlgn="base">
        <a:spcBef>
          <a:spcPct val="0"/>
        </a:spcBef>
        <a:spcAft>
          <a:spcPct val="20000"/>
        </a:spcAft>
        <a:buClr>
          <a:srgbClr val="003256"/>
        </a:buClr>
        <a:buChar char="-"/>
        <a:tabLst>
          <a:tab pos="1795463" algn="l"/>
        </a:tabLst>
        <a:defRPr>
          <a:solidFill>
            <a:srgbClr val="004E69"/>
          </a:solidFill>
          <a:latin typeface="+mn-lt"/>
          <a:ea typeface="+mn-ea"/>
          <a:cs typeface="+mn-cs"/>
        </a:defRPr>
      </a:lvl8pPr>
      <a:lvl9pPr marL="3205163" indent="-169863" algn="l" defTabSz="731838" rtl="0" fontAlgn="base">
        <a:spcBef>
          <a:spcPct val="0"/>
        </a:spcBef>
        <a:spcAft>
          <a:spcPct val="20000"/>
        </a:spcAft>
        <a:buClr>
          <a:srgbClr val="003256"/>
        </a:buClr>
        <a:buChar char="-"/>
        <a:tabLst>
          <a:tab pos="1795463" algn="l"/>
        </a:tabLst>
        <a:defRPr>
          <a:solidFill>
            <a:srgbClr val="004E69"/>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xml"/><Relationship Id="rId7" Type="http://schemas.openxmlformats.org/officeDocument/2006/relationships/image" Target="../media/image6.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emf"/><Relationship Id="rId4" Type="http://schemas.openxmlformats.org/officeDocument/2006/relationships/oleObject" Target="../embeddings/oleObject1.bin"/><Relationship Id="rId9" Type="http://schemas.openxmlformats.org/officeDocument/2006/relationships/image" Target="../media/image7.e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9.e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image" Target="../media/image8.emf"/><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1.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image" Target="../media/image10.emf"/><Relationship Id="rId4"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2.png"/><Relationship Id="rId4" Type="http://schemas.openxmlformats.org/officeDocument/2006/relationships/oleObject" Target="../embeddings/Folha_C_lculo_Microsoft_Excel_97-20031.xls"/></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3.png"/><Relationship Id="rId4" Type="http://schemas.openxmlformats.org/officeDocument/2006/relationships/oleObject" Target="../embeddings/Folha_C_lculo_Microsoft_Excel_97-20032.xls"/></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5.e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3"/>
          <p:cNvSpPr>
            <a:spLocks noGrp="1" noChangeArrowheads="1"/>
          </p:cNvSpPr>
          <p:nvPr>
            <p:ph type="title"/>
          </p:nvPr>
        </p:nvSpPr>
        <p:spPr/>
        <p:txBody>
          <a:bodyPr/>
          <a:lstStyle/>
          <a:p>
            <a:pPr eaLnBrk="1" hangingPunct="1"/>
            <a:r>
              <a:rPr lang="en-GB" altLang="zh-CN" dirty="0" smtClean="0">
                <a:ea typeface="SimSun" pitchFamily="2" charset="-122"/>
              </a:rPr>
              <a:t>Awareness of different medications</a:t>
            </a:r>
            <a:endParaRPr lang="en-GB" dirty="0" smtClean="0">
              <a:ea typeface="SimSun" pitchFamily="2" charset="-122"/>
            </a:endParaRPr>
          </a:p>
        </p:txBody>
      </p:sp>
      <p:sp>
        <p:nvSpPr>
          <p:cNvPr id="16390" name="Rectangle 4"/>
          <p:cNvSpPr>
            <a:spLocks noGrp="1" noChangeArrowheads="1"/>
          </p:cNvSpPr>
          <p:nvPr>
            <p:ph type="body" idx="1"/>
          </p:nvPr>
        </p:nvSpPr>
        <p:spPr bwMode="gray">
          <a:xfrm>
            <a:off x="557213" y="1416050"/>
            <a:ext cx="8069262" cy="387350"/>
          </a:xfrm>
        </p:spPr>
        <p:txBody>
          <a:bodyPr/>
          <a:lstStyle/>
          <a:p>
            <a:pPr eaLnBrk="1" hangingPunct="1"/>
            <a:r>
              <a:rPr lang="en-GB" sz="1400" dirty="0" smtClean="0">
                <a:solidFill>
                  <a:schemeClr val="tx1"/>
                </a:solidFill>
              </a:rPr>
              <a:t>Users are the most aware of  different medications; while Patients without MT are the less aware of all. </a:t>
            </a:r>
            <a:r>
              <a:rPr lang="en-GB" sz="1400" dirty="0" err="1" smtClean="0">
                <a:solidFill>
                  <a:schemeClr val="tx1"/>
                </a:solidFill>
              </a:rPr>
              <a:t>Suboxone</a:t>
            </a:r>
            <a:r>
              <a:rPr lang="en-GB" sz="1400" smtClean="0">
                <a:solidFill>
                  <a:schemeClr val="tx1"/>
                </a:solidFill>
              </a:rPr>
              <a:t> is the less well known drug.</a:t>
            </a:r>
          </a:p>
        </p:txBody>
      </p:sp>
      <p:sp>
        <p:nvSpPr>
          <p:cNvPr id="16391" name="Text Box 24"/>
          <p:cNvSpPr txBox="1">
            <a:spLocks noChangeArrowheads="1"/>
          </p:cNvSpPr>
          <p:nvPr/>
        </p:nvSpPr>
        <p:spPr bwMode="gray">
          <a:xfrm>
            <a:off x="603250" y="6126163"/>
            <a:ext cx="4386263" cy="471487"/>
          </a:xfrm>
          <a:prstGeom prst="rect">
            <a:avLst/>
          </a:prstGeom>
          <a:noFill/>
          <a:ln w="9525" algn="ctr">
            <a:noFill/>
            <a:miter lim="800000"/>
            <a:headEnd/>
            <a:tailEnd/>
          </a:ln>
        </p:spPr>
        <p:txBody>
          <a:bodyPr wrap="none" lIns="0" tIns="0" rIns="0" bIns="0" anchor="b">
            <a:spAutoFit/>
          </a:bodyPr>
          <a:lstStyle/>
          <a:p>
            <a:pPr marL="396875" indent="-396875" eaLnBrk="1" hangingPunct="1">
              <a:lnSpc>
                <a:spcPct val="85000"/>
              </a:lnSpc>
            </a:pPr>
            <a:r>
              <a:rPr lang="en-GB" sz="900"/>
              <a:t>Base: 	All patients and users</a:t>
            </a:r>
          </a:p>
          <a:p>
            <a:pPr marL="396875" indent="-396875" eaLnBrk="1" hangingPunct="1">
              <a:lnSpc>
                <a:spcPct val="85000"/>
              </a:lnSpc>
            </a:pPr>
            <a:r>
              <a:rPr lang="en-US" sz="900"/>
              <a:t>A9a-Which of the following medications had you heard of before beginning treatment?</a:t>
            </a:r>
            <a:endParaRPr lang="en-GB" sz="900"/>
          </a:p>
          <a:p>
            <a:pPr marL="396875" indent="-396875" eaLnBrk="1" hangingPunct="1">
              <a:lnSpc>
                <a:spcPct val="85000"/>
              </a:lnSpc>
            </a:pPr>
            <a:r>
              <a:rPr lang="en-US" sz="900"/>
              <a:t>A7a-Which of the following medications have you heard of?</a:t>
            </a:r>
          </a:p>
          <a:p>
            <a:pPr marL="396875" indent="-396875" eaLnBrk="1" hangingPunct="1">
              <a:lnSpc>
                <a:spcPct val="85000"/>
              </a:lnSpc>
            </a:pPr>
            <a:r>
              <a:rPr lang="en-US" sz="900"/>
              <a:t>A2a-Which of the following medications have you heard of?</a:t>
            </a:r>
            <a:endParaRPr lang="en-GB" sz="900"/>
          </a:p>
        </p:txBody>
      </p:sp>
      <p:grpSp>
        <p:nvGrpSpPr>
          <p:cNvPr id="16392" name="Group 26"/>
          <p:cNvGrpSpPr>
            <a:grpSpLocks/>
          </p:cNvGrpSpPr>
          <p:nvPr/>
        </p:nvGrpSpPr>
        <p:grpSpPr bwMode="auto">
          <a:xfrm>
            <a:off x="579438" y="0"/>
            <a:ext cx="1585912" cy="284163"/>
            <a:chOff x="365" y="0"/>
            <a:chExt cx="999" cy="179"/>
          </a:xfrm>
        </p:grpSpPr>
        <p:sp>
          <p:nvSpPr>
            <p:cNvPr id="16414" name="Text Box 27"/>
            <p:cNvSpPr txBox="1">
              <a:spLocks noChangeArrowheads="1"/>
            </p:cNvSpPr>
            <p:nvPr/>
          </p:nvSpPr>
          <p:spPr bwMode="gray">
            <a:xfrm>
              <a:off x="365" y="0"/>
              <a:ext cx="492" cy="179"/>
            </a:xfrm>
            <a:prstGeom prst="rect">
              <a:avLst/>
            </a:prstGeom>
            <a:solidFill>
              <a:schemeClr val="bg2"/>
            </a:solidFill>
            <a:ln w="25400" algn="ctr">
              <a:noFill/>
              <a:miter lim="800000"/>
              <a:headEnd/>
              <a:tailEnd/>
            </a:ln>
          </p:spPr>
          <p:txBody>
            <a:bodyPr lIns="45720" rIns="45720">
              <a:spAutoFit/>
            </a:bodyPr>
            <a:lstStyle/>
            <a:p>
              <a:pPr algn="ctr"/>
              <a:r>
                <a:rPr lang="en-GB" sz="1400" b="1">
                  <a:solidFill>
                    <a:schemeClr val="bg1"/>
                  </a:solidFill>
                </a:rPr>
                <a:t>Patients</a:t>
              </a:r>
            </a:p>
          </p:txBody>
        </p:sp>
        <p:sp>
          <p:nvSpPr>
            <p:cNvPr id="16415" name="Text Box 28"/>
            <p:cNvSpPr txBox="1">
              <a:spLocks noChangeArrowheads="1"/>
            </p:cNvSpPr>
            <p:nvPr/>
          </p:nvSpPr>
          <p:spPr bwMode="gray">
            <a:xfrm>
              <a:off x="872" y="0"/>
              <a:ext cx="492" cy="179"/>
            </a:xfrm>
            <a:prstGeom prst="rect">
              <a:avLst/>
            </a:prstGeom>
            <a:solidFill>
              <a:schemeClr val="bg2"/>
            </a:solidFill>
            <a:ln w="25400" algn="ctr">
              <a:noFill/>
              <a:miter lim="800000"/>
              <a:headEnd/>
              <a:tailEnd/>
            </a:ln>
          </p:spPr>
          <p:txBody>
            <a:bodyPr lIns="45720" rIns="45720">
              <a:spAutoFit/>
            </a:bodyPr>
            <a:lstStyle/>
            <a:p>
              <a:pPr algn="ctr"/>
              <a:r>
                <a:rPr lang="en-GB" sz="1400" b="1">
                  <a:solidFill>
                    <a:schemeClr val="bg1"/>
                  </a:solidFill>
                </a:rPr>
                <a:t>Users</a:t>
              </a:r>
            </a:p>
          </p:txBody>
        </p:sp>
      </p:grpSp>
      <p:sp>
        <p:nvSpPr>
          <p:cNvPr id="16393" name="Text Box 76"/>
          <p:cNvSpPr txBox="1">
            <a:spLocks noChangeArrowheads="1"/>
          </p:cNvSpPr>
          <p:nvPr/>
        </p:nvSpPr>
        <p:spPr bwMode="auto">
          <a:xfrm>
            <a:off x="7834313" y="6234113"/>
            <a:ext cx="1309687" cy="401637"/>
          </a:xfrm>
          <a:prstGeom prst="rect">
            <a:avLst/>
          </a:prstGeom>
          <a:noFill/>
          <a:ln w="25400" algn="ctr">
            <a:noFill/>
            <a:miter lim="800000"/>
            <a:headEnd/>
            <a:tailEnd/>
          </a:ln>
        </p:spPr>
        <p:txBody>
          <a:bodyPr lIns="18000" tIns="18000" rIns="18000" bIns="18000">
            <a:spAutoFit/>
          </a:bodyPr>
          <a:lstStyle/>
          <a:p>
            <a:pPr algn="r"/>
            <a:r>
              <a:rPr lang="en-GB" sz="900"/>
              <a:t>Significant difference:</a:t>
            </a:r>
            <a:br>
              <a:rPr lang="en-GB" sz="900"/>
            </a:br>
            <a:r>
              <a:rPr lang="en-GB" sz="900"/>
              <a:t>A etc. = 95% level,</a:t>
            </a:r>
            <a:br>
              <a:rPr lang="en-GB" sz="900"/>
            </a:br>
            <a:r>
              <a:rPr lang="en-GB" sz="900"/>
              <a:t>a etc. = 90% level</a:t>
            </a:r>
          </a:p>
        </p:txBody>
      </p:sp>
      <p:graphicFrame>
        <p:nvGraphicFramePr>
          <p:cNvPr id="36" name="Group 69"/>
          <p:cNvGraphicFramePr>
            <a:graphicFrameLocks noGrp="1"/>
          </p:cNvGraphicFramePr>
          <p:nvPr>
            <p:extLst>
              <p:ext uri="{D42A27DB-BD31-4B8C-83A1-F6EECF244321}">
                <p14:modId xmlns:p14="http://schemas.microsoft.com/office/powerpoint/2010/main" val="886895117"/>
              </p:ext>
            </p:extLst>
          </p:nvPr>
        </p:nvGraphicFramePr>
        <p:xfrm>
          <a:off x="2405063" y="1970088"/>
          <a:ext cx="4886385" cy="523621"/>
        </p:xfrm>
        <a:graphic>
          <a:graphicData uri="http://schemas.openxmlformats.org/drawingml/2006/table">
            <a:tbl>
              <a:tblPr/>
              <a:tblGrid>
                <a:gridCol w="1628795"/>
                <a:gridCol w="1628795"/>
                <a:gridCol w="1628795"/>
              </a:tblGrid>
              <a:tr h="274638">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t>
                      </a: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em PTAO</a:t>
                      </a:r>
                      <a:endPar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endParaRP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A</a:t>
                      </a:r>
                    </a:p>
                  </a:txBody>
                  <a:tcPr marL="18288" marR="18288" marT="18288" marB="1828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t>
                      </a: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não PTAO</a:t>
                      </a:r>
                      <a:endPar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endParaRP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B</a:t>
                      </a:r>
                    </a:p>
                  </a:txBody>
                  <a:tcPr marL="18288" marR="18288" marT="18288" marB="1828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Utilizadores</a:t>
                      </a: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C</a:t>
                      </a:r>
                    </a:p>
                  </a:txBody>
                  <a:tcPr marL="18288" marR="18288" marT="18288" marB="1828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212725">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n=160</a:t>
                      </a:r>
                    </a:p>
                  </a:txBody>
                  <a:tcPr marL="18288" marR="18288" marT="18288" marB="18288" anchor="ctr" horzOverflow="overflow">
                    <a:lnL cap="flat">
                      <a:noFill/>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n=50</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n=50</a:t>
                      </a:r>
                    </a:p>
                  </a:txBody>
                  <a:tcPr marL="18288" marR="18288" marT="18288" marB="18288" anchor="ctr" horzOverflow="overflow">
                    <a:lnL w="19050" cap="flat" cmpd="sng" algn="ctr">
                      <a:noFill/>
                      <a:prstDash val="solid"/>
                      <a:round/>
                      <a:headEnd type="none" w="med" len="med"/>
                      <a:tailEnd type="none" w="med" len="med"/>
                    </a:lnL>
                    <a:lnR cap="flat">
                      <a:noFill/>
                    </a:lnR>
                    <a:lnT w="12700" cap="flat" cmpd="sng" algn="ctr">
                      <a:solidFill>
                        <a:schemeClr val="bg1"/>
                      </a:solidFill>
                      <a:prstDash val="solid"/>
                      <a:round/>
                      <a:headEnd type="none" w="med" len="med"/>
                      <a:tailEnd type="none" w="med" len="med"/>
                    </a:lnT>
                    <a:lnB cap="flat">
                      <a:noFill/>
                    </a:lnB>
                    <a:lnTlToBr>
                      <a:noFill/>
                    </a:lnTlToBr>
                    <a:lnBlToTr>
                      <a:noFill/>
                    </a:lnBlToTr>
                    <a:noFill/>
                  </a:tcPr>
                </a:tc>
              </a:tr>
            </a:tbl>
          </a:graphicData>
        </a:graphic>
      </p:graphicFrame>
      <p:sp>
        <p:nvSpPr>
          <p:cNvPr id="16407" name="41 CuadroTexto"/>
          <p:cNvSpPr txBox="1">
            <a:spLocks noChangeArrowheads="1"/>
          </p:cNvSpPr>
          <p:nvPr/>
        </p:nvSpPr>
        <p:spPr bwMode="auto">
          <a:xfrm>
            <a:off x="0" y="2632400"/>
            <a:ext cx="2892425" cy="3093154"/>
          </a:xfrm>
          <a:prstGeom prst="rect">
            <a:avLst/>
          </a:prstGeom>
          <a:noFill/>
          <a:ln w="9525">
            <a:noFill/>
            <a:miter lim="800000"/>
            <a:headEnd/>
            <a:tailEnd/>
          </a:ln>
        </p:spPr>
        <p:txBody>
          <a:bodyPr>
            <a:spAutoFit/>
          </a:bodyPr>
          <a:lstStyle/>
          <a:p>
            <a:pPr algn="r">
              <a:lnSpc>
                <a:spcPct val="100000"/>
              </a:lnSpc>
              <a:spcAft>
                <a:spcPts val="2300"/>
              </a:spcAft>
            </a:pPr>
            <a:r>
              <a:rPr lang="pt-PT" sz="1000" dirty="0" smtClean="0"/>
              <a:t>Metadona líquida</a:t>
            </a:r>
          </a:p>
          <a:p>
            <a:pPr algn="r">
              <a:lnSpc>
                <a:spcPct val="100000"/>
              </a:lnSpc>
              <a:spcAft>
                <a:spcPts val="2300"/>
              </a:spcAft>
            </a:pPr>
            <a:r>
              <a:rPr lang="pt-PT" sz="1000" dirty="0" smtClean="0"/>
              <a:t>Metadona comprimidos</a:t>
            </a:r>
          </a:p>
          <a:p>
            <a:pPr algn="r">
              <a:lnSpc>
                <a:spcPct val="100000"/>
              </a:lnSpc>
              <a:spcAft>
                <a:spcPts val="2300"/>
              </a:spcAft>
            </a:pPr>
            <a:r>
              <a:rPr lang="pt-PT" sz="1000" dirty="0" smtClean="0"/>
              <a:t>Buprenorfina (Subutex, genericos) </a:t>
            </a:r>
          </a:p>
          <a:p>
            <a:pPr algn="r">
              <a:lnSpc>
                <a:spcPct val="100000"/>
              </a:lnSpc>
              <a:spcAft>
                <a:spcPts val="2300"/>
              </a:spcAft>
            </a:pPr>
            <a:r>
              <a:rPr lang="pt-PT" sz="1000" dirty="0" smtClean="0"/>
              <a:t>Buprenorfina + Naloxona (Suboxone) </a:t>
            </a:r>
          </a:p>
          <a:p>
            <a:pPr algn="r">
              <a:lnSpc>
                <a:spcPct val="100000"/>
              </a:lnSpc>
              <a:spcAft>
                <a:spcPts val="2300"/>
              </a:spcAft>
            </a:pPr>
            <a:r>
              <a:rPr lang="pt-PT" sz="1000" dirty="0" smtClean="0"/>
              <a:t>Naltrexona </a:t>
            </a:r>
          </a:p>
          <a:p>
            <a:pPr algn="r">
              <a:lnSpc>
                <a:spcPct val="100000"/>
              </a:lnSpc>
              <a:spcAft>
                <a:spcPts val="2300"/>
              </a:spcAft>
            </a:pPr>
            <a:r>
              <a:rPr lang="pt-PT" sz="1000" dirty="0" smtClean="0"/>
              <a:t>Outros</a:t>
            </a:r>
          </a:p>
          <a:p>
            <a:pPr algn="r">
              <a:lnSpc>
                <a:spcPct val="100000"/>
              </a:lnSpc>
              <a:spcAft>
                <a:spcPts val="2300"/>
              </a:spcAft>
            </a:pPr>
            <a:r>
              <a:rPr lang="pt-PT" sz="1000" dirty="0" smtClean="0"/>
              <a:t>Eu nunca ouvi falar de nenhum destes medicamentos </a:t>
            </a:r>
            <a:endParaRPr lang="pt-PT" sz="1000" dirty="0"/>
          </a:p>
        </p:txBody>
      </p:sp>
      <p:graphicFrame>
        <p:nvGraphicFramePr>
          <p:cNvPr id="16386" name="Object 5"/>
          <p:cNvGraphicFramePr>
            <a:graphicFrameLocks noChangeAspect="1"/>
          </p:cNvGraphicFramePr>
          <p:nvPr/>
        </p:nvGraphicFramePr>
        <p:xfrm>
          <a:off x="4041775" y="2528888"/>
          <a:ext cx="1936750" cy="3668712"/>
        </p:xfrm>
        <a:graphic>
          <a:graphicData uri="http://schemas.openxmlformats.org/presentationml/2006/ole">
            <mc:AlternateContent xmlns:mc="http://schemas.openxmlformats.org/markup-compatibility/2006">
              <mc:Choice xmlns:v="urn:schemas-microsoft-com:vml" Requires="v">
                <p:oleObj spid="_x0000_s16431" name="Gráfico" r:id="rId4" imgW="1952625" imgH="3686175" progId="MSGraph.Chart.8">
                  <p:embed followColorScheme="full"/>
                </p:oleObj>
              </mc:Choice>
              <mc:Fallback>
                <p:oleObj name="Gráfico" r:id="rId4" imgW="1952625" imgH="3686175" progId="MSGraph.Chart.8">
                  <p:embed followColorScheme="full"/>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4041775" y="2528888"/>
                        <a:ext cx="1936750" cy="3668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6"/>
          <p:cNvGraphicFramePr>
            <a:graphicFrameLocks noChangeAspect="1"/>
          </p:cNvGraphicFramePr>
          <p:nvPr/>
        </p:nvGraphicFramePr>
        <p:xfrm>
          <a:off x="5559425" y="2527300"/>
          <a:ext cx="1936750" cy="3668713"/>
        </p:xfrm>
        <a:graphic>
          <a:graphicData uri="http://schemas.openxmlformats.org/presentationml/2006/ole">
            <mc:AlternateContent xmlns:mc="http://schemas.openxmlformats.org/markup-compatibility/2006">
              <mc:Choice xmlns:v="urn:schemas-microsoft-com:vml" Requires="v">
                <p:oleObj spid="_x0000_s16432" name="Gráfico" r:id="rId6" imgW="1952625" imgH="3686175" progId="MSGraph.Chart.8">
                  <p:embed followColorScheme="full"/>
                </p:oleObj>
              </mc:Choice>
              <mc:Fallback>
                <p:oleObj name="Gráfico" r:id="rId6" imgW="1952625" imgH="3686175" progId="MSGraph.Chart.8">
                  <p:embed followColorScheme="full"/>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5559425" y="2527300"/>
                        <a:ext cx="1936750" cy="3668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408" name="13 CuadroTexto"/>
          <p:cNvSpPr txBox="1">
            <a:spLocks noChangeArrowheads="1"/>
          </p:cNvSpPr>
          <p:nvPr/>
        </p:nvSpPr>
        <p:spPr bwMode="auto">
          <a:xfrm>
            <a:off x="7029450" y="2708275"/>
            <a:ext cx="296863" cy="258763"/>
          </a:xfrm>
          <a:prstGeom prst="rect">
            <a:avLst/>
          </a:prstGeom>
          <a:noFill/>
          <a:ln w="9525">
            <a:noFill/>
            <a:miter lim="800000"/>
            <a:headEnd/>
            <a:tailEnd/>
          </a:ln>
        </p:spPr>
        <p:txBody>
          <a:bodyPr>
            <a:spAutoFit/>
          </a:bodyPr>
          <a:lstStyle/>
          <a:p>
            <a:r>
              <a:rPr lang="es-ES" sz="1200" dirty="0"/>
              <a:t>A</a:t>
            </a:r>
          </a:p>
        </p:txBody>
      </p:sp>
      <p:sp>
        <p:nvSpPr>
          <p:cNvPr id="16409" name="15 CuadroTexto"/>
          <p:cNvSpPr txBox="1">
            <a:spLocks noChangeArrowheads="1"/>
          </p:cNvSpPr>
          <p:nvPr/>
        </p:nvSpPr>
        <p:spPr bwMode="auto">
          <a:xfrm>
            <a:off x="5475288" y="2708275"/>
            <a:ext cx="236537" cy="258763"/>
          </a:xfrm>
          <a:prstGeom prst="rect">
            <a:avLst/>
          </a:prstGeom>
          <a:noFill/>
          <a:ln w="9525">
            <a:noFill/>
            <a:miter lim="800000"/>
            <a:headEnd/>
            <a:tailEnd/>
          </a:ln>
        </p:spPr>
        <p:txBody>
          <a:bodyPr>
            <a:spAutoFit/>
          </a:bodyPr>
          <a:lstStyle/>
          <a:p>
            <a:r>
              <a:rPr lang="es-ES" sz="1200" dirty="0"/>
              <a:t>A</a:t>
            </a:r>
          </a:p>
        </p:txBody>
      </p:sp>
      <p:sp>
        <p:nvSpPr>
          <p:cNvPr id="16410" name="18 CuadroTexto"/>
          <p:cNvSpPr txBox="1">
            <a:spLocks noChangeArrowheads="1"/>
          </p:cNvSpPr>
          <p:nvPr/>
        </p:nvSpPr>
        <p:spPr bwMode="auto">
          <a:xfrm>
            <a:off x="6745288" y="3206750"/>
            <a:ext cx="747712" cy="258763"/>
          </a:xfrm>
          <a:prstGeom prst="rect">
            <a:avLst/>
          </a:prstGeom>
          <a:noFill/>
          <a:ln w="9525">
            <a:noFill/>
            <a:miter lim="800000"/>
            <a:headEnd/>
            <a:tailEnd/>
          </a:ln>
        </p:spPr>
        <p:txBody>
          <a:bodyPr>
            <a:spAutoFit/>
          </a:bodyPr>
          <a:lstStyle/>
          <a:p>
            <a:r>
              <a:rPr lang="es-ES" sz="1200" dirty="0"/>
              <a:t>AB</a:t>
            </a:r>
          </a:p>
        </p:txBody>
      </p:sp>
      <p:sp>
        <p:nvSpPr>
          <p:cNvPr id="16411" name="19 CuadroTexto"/>
          <p:cNvSpPr txBox="1">
            <a:spLocks noChangeArrowheads="1"/>
          </p:cNvSpPr>
          <p:nvPr/>
        </p:nvSpPr>
        <p:spPr bwMode="auto">
          <a:xfrm>
            <a:off x="6707188" y="4035425"/>
            <a:ext cx="749300" cy="258763"/>
          </a:xfrm>
          <a:prstGeom prst="rect">
            <a:avLst/>
          </a:prstGeom>
          <a:noFill/>
          <a:ln w="9525">
            <a:noFill/>
            <a:miter lim="800000"/>
            <a:headEnd/>
            <a:tailEnd/>
          </a:ln>
        </p:spPr>
        <p:txBody>
          <a:bodyPr>
            <a:spAutoFit/>
          </a:bodyPr>
          <a:lstStyle/>
          <a:p>
            <a:r>
              <a:rPr lang="es-ES" sz="1200" dirty="0"/>
              <a:t>AB</a:t>
            </a:r>
          </a:p>
        </p:txBody>
      </p:sp>
      <p:sp>
        <p:nvSpPr>
          <p:cNvPr id="16412" name="12 CuadroTexto"/>
          <p:cNvSpPr txBox="1">
            <a:spLocks noChangeArrowheads="1"/>
          </p:cNvSpPr>
          <p:nvPr/>
        </p:nvSpPr>
        <p:spPr bwMode="auto">
          <a:xfrm>
            <a:off x="7670800" y="1104900"/>
            <a:ext cx="1200150" cy="258763"/>
          </a:xfrm>
          <a:prstGeom prst="rect">
            <a:avLst/>
          </a:prstGeom>
          <a:solidFill>
            <a:schemeClr val="tx2"/>
          </a:solidFill>
          <a:ln w="9525">
            <a:noFill/>
            <a:miter lim="800000"/>
            <a:headEnd/>
            <a:tailEnd/>
          </a:ln>
        </p:spPr>
        <p:txBody>
          <a:bodyPr>
            <a:spAutoFit/>
          </a:bodyPr>
          <a:lstStyle/>
          <a:p>
            <a:pPr algn="ctr"/>
            <a:r>
              <a:rPr lang="es-ES" sz="1200" b="1" dirty="0" err="1">
                <a:solidFill>
                  <a:schemeClr val="bg1"/>
                </a:solidFill>
              </a:rPr>
              <a:t>Results</a:t>
            </a:r>
            <a:r>
              <a:rPr lang="es-ES" sz="1200" b="1" dirty="0">
                <a:solidFill>
                  <a:schemeClr val="bg1"/>
                </a:solidFill>
              </a:rPr>
              <a:t> in %</a:t>
            </a:r>
          </a:p>
        </p:txBody>
      </p:sp>
      <p:graphicFrame>
        <p:nvGraphicFramePr>
          <p:cNvPr id="16388" name="Object 31"/>
          <p:cNvGraphicFramePr>
            <a:graphicFrameLocks noChangeAspect="1"/>
          </p:cNvGraphicFramePr>
          <p:nvPr/>
        </p:nvGraphicFramePr>
        <p:xfrm>
          <a:off x="2579688" y="2538413"/>
          <a:ext cx="1936750" cy="3668712"/>
        </p:xfrm>
        <a:graphic>
          <a:graphicData uri="http://schemas.openxmlformats.org/presentationml/2006/ole">
            <mc:AlternateContent xmlns:mc="http://schemas.openxmlformats.org/markup-compatibility/2006">
              <mc:Choice xmlns:v="urn:schemas-microsoft-com:vml" Requires="v">
                <p:oleObj spid="_x0000_s16433" name="Gráfico" r:id="rId8" imgW="1952625" imgH="3686175" progId="MSGraph.Chart.8">
                  <p:embed followColorScheme="full"/>
                </p:oleObj>
              </mc:Choice>
              <mc:Fallback>
                <p:oleObj name="Gráfico" r:id="rId8" imgW="1952625" imgH="3686175" progId="MSGraph.Chart.8">
                  <p:embed followColorScheme="full"/>
                  <p:pic>
                    <p:nvPicPr>
                      <p:cNvPr id="0" name="Object 3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gray">
                      <a:xfrm>
                        <a:off x="2579688" y="2538413"/>
                        <a:ext cx="1936750" cy="3668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
          <p:cNvSpPr>
            <a:spLocks noGrp="1" noChangeArrowheads="1"/>
          </p:cNvSpPr>
          <p:nvPr>
            <p:ph type="title"/>
          </p:nvPr>
        </p:nvSpPr>
        <p:spPr/>
        <p:txBody>
          <a:bodyPr/>
          <a:lstStyle/>
          <a:p>
            <a:pPr eaLnBrk="1" hangingPunct="1"/>
            <a:r>
              <a:rPr lang="en-GB" altLang="zh-CN" smtClean="0">
                <a:ea typeface="SimSun" pitchFamily="2" charset="-122"/>
              </a:rPr>
              <a:t>Duration of Current MT</a:t>
            </a:r>
            <a:endParaRPr lang="en-GB" smtClean="0">
              <a:ea typeface="SimSun" pitchFamily="2" charset="-122"/>
            </a:endParaRPr>
          </a:p>
        </p:txBody>
      </p:sp>
      <p:sp>
        <p:nvSpPr>
          <p:cNvPr id="18437" name="Rectangle 4"/>
          <p:cNvSpPr>
            <a:spLocks noGrp="1" noChangeArrowheads="1"/>
          </p:cNvSpPr>
          <p:nvPr>
            <p:ph type="body" idx="1"/>
          </p:nvPr>
        </p:nvSpPr>
        <p:spPr bwMode="gray">
          <a:xfrm>
            <a:off x="557213" y="1520825"/>
            <a:ext cx="8069262" cy="387350"/>
          </a:xfrm>
        </p:spPr>
        <p:txBody>
          <a:bodyPr/>
          <a:lstStyle/>
          <a:p>
            <a:pPr eaLnBrk="1" hangingPunct="1"/>
            <a:r>
              <a:rPr lang="en-GB" sz="1400" dirty="0" smtClean="0"/>
              <a:t>The average number of years in MT treatment is 5,7 years; while Patients without MT  are in treatment for less time.</a:t>
            </a:r>
          </a:p>
        </p:txBody>
      </p:sp>
      <p:sp>
        <p:nvSpPr>
          <p:cNvPr id="18438" name="Text Box 24"/>
          <p:cNvSpPr txBox="1">
            <a:spLocks noChangeArrowheads="1"/>
          </p:cNvSpPr>
          <p:nvPr/>
        </p:nvSpPr>
        <p:spPr bwMode="gray">
          <a:xfrm>
            <a:off x="603250" y="6359525"/>
            <a:ext cx="3748088" cy="234950"/>
          </a:xfrm>
          <a:prstGeom prst="rect">
            <a:avLst/>
          </a:prstGeom>
          <a:noFill/>
          <a:ln w="9525" algn="ctr">
            <a:noFill/>
            <a:miter lim="800000"/>
            <a:headEnd/>
            <a:tailEnd/>
          </a:ln>
        </p:spPr>
        <p:txBody>
          <a:bodyPr wrap="none" lIns="0" tIns="0" rIns="0" bIns="0" anchor="b">
            <a:spAutoFit/>
          </a:bodyPr>
          <a:lstStyle/>
          <a:p>
            <a:pPr marL="396875" indent="-396875" eaLnBrk="1" hangingPunct="1">
              <a:lnSpc>
                <a:spcPct val="85000"/>
              </a:lnSpc>
            </a:pPr>
            <a:r>
              <a:rPr lang="en-GB" sz="900"/>
              <a:t>Base: 	All </a:t>
            </a:r>
            <a:r>
              <a:rPr lang="en-GB" altLang="ii-CN" sz="900"/>
              <a:t>p</a:t>
            </a:r>
            <a:r>
              <a:rPr lang="en-GB" sz="900"/>
              <a:t>atients</a:t>
            </a:r>
          </a:p>
          <a:p>
            <a:pPr marL="396875" indent="-396875" eaLnBrk="1" hangingPunct="1">
              <a:lnSpc>
                <a:spcPct val="85000"/>
              </a:lnSpc>
            </a:pPr>
            <a:r>
              <a:rPr lang="en-GB" sz="900"/>
              <a:t>A1	How long ago did you begin your current maintenance treatment?</a:t>
            </a:r>
          </a:p>
        </p:txBody>
      </p:sp>
      <p:sp>
        <p:nvSpPr>
          <p:cNvPr id="18439" name="Text Box 25"/>
          <p:cNvSpPr txBox="1">
            <a:spLocks noChangeArrowheads="1"/>
          </p:cNvSpPr>
          <p:nvPr/>
        </p:nvSpPr>
        <p:spPr bwMode="gray">
          <a:xfrm>
            <a:off x="1369117" y="3054350"/>
            <a:ext cx="1150246" cy="2573585"/>
          </a:xfrm>
          <a:prstGeom prst="rect">
            <a:avLst/>
          </a:prstGeom>
          <a:noFill/>
          <a:ln w="25400" algn="ctr">
            <a:noFill/>
            <a:miter lim="800000"/>
            <a:headEnd/>
            <a:tailEnd/>
          </a:ln>
        </p:spPr>
        <p:txBody>
          <a:bodyPr wrap="none" lIns="18000" tIns="18000" rIns="18000" bIns="18000">
            <a:spAutoFit/>
          </a:bodyPr>
          <a:lstStyle/>
          <a:p>
            <a:pPr algn="r">
              <a:lnSpc>
                <a:spcPct val="150000"/>
              </a:lnSpc>
              <a:spcBef>
                <a:spcPct val="258000"/>
              </a:spcBef>
            </a:pPr>
            <a:r>
              <a:rPr lang="pt-PT" sz="1200" dirty="0" smtClean="0"/>
              <a:t>Até 11 meses</a:t>
            </a:r>
          </a:p>
          <a:p>
            <a:pPr algn="r">
              <a:lnSpc>
                <a:spcPct val="150000"/>
              </a:lnSpc>
              <a:spcBef>
                <a:spcPct val="258000"/>
              </a:spcBef>
            </a:pPr>
            <a:r>
              <a:rPr lang="pt-PT" sz="1200" dirty="0" smtClean="0"/>
              <a:t>1 - 5 anos</a:t>
            </a:r>
          </a:p>
          <a:p>
            <a:pPr algn="r">
              <a:lnSpc>
                <a:spcPct val="150000"/>
              </a:lnSpc>
              <a:spcBef>
                <a:spcPct val="258000"/>
              </a:spcBef>
            </a:pPr>
            <a:r>
              <a:rPr lang="pt-PT" sz="1200" dirty="0" smtClean="0"/>
              <a:t>6-10 anos</a:t>
            </a:r>
          </a:p>
          <a:p>
            <a:pPr algn="r">
              <a:lnSpc>
                <a:spcPct val="150000"/>
              </a:lnSpc>
              <a:spcBef>
                <a:spcPct val="258000"/>
              </a:spcBef>
            </a:pPr>
            <a:r>
              <a:rPr lang="pt-PT" sz="1200" dirty="0" smtClean="0"/>
              <a:t>11 anos ou mais</a:t>
            </a:r>
            <a:endParaRPr lang="pt-PT" sz="1200" dirty="0"/>
          </a:p>
        </p:txBody>
      </p:sp>
      <p:grpSp>
        <p:nvGrpSpPr>
          <p:cNvPr id="18440" name="Group 26"/>
          <p:cNvGrpSpPr>
            <a:grpSpLocks/>
          </p:cNvGrpSpPr>
          <p:nvPr/>
        </p:nvGrpSpPr>
        <p:grpSpPr bwMode="auto">
          <a:xfrm>
            <a:off x="579438" y="0"/>
            <a:ext cx="1585912" cy="284163"/>
            <a:chOff x="365" y="0"/>
            <a:chExt cx="999" cy="179"/>
          </a:xfrm>
        </p:grpSpPr>
        <p:sp>
          <p:nvSpPr>
            <p:cNvPr id="18454" name="Text Box 27"/>
            <p:cNvSpPr txBox="1">
              <a:spLocks noChangeArrowheads="1"/>
            </p:cNvSpPr>
            <p:nvPr/>
          </p:nvSpPr>
          <p:spPr bwMode="gray">
            <a:xfrm>
              <a:off x="365" y="0"/>
              <a:ext cx="492" cy="179"/>
            </a:xfrm>
            <a:prstGeom prst="rect">
              <a:avLst/>
            </a:prstGeom>
            <a:solidFill>
              <a:schemeClr val="bg2"/>
            </a:solidFill>
            <a:ln w="25400" algn="ctr">
              <a:noFill/>
              <a:miter lim="800000"/>
              <a:headEnd/>
              <a:tailEnd/>
            </a:ln>
          </p:spPr>
          <p:txBody>
            <a:bodyPr lIns="45720" rIns="45720">
              <a:spAutoFit/>
            </a:bodyPr>
            <a:lstStyle/>
            <a:p>
              <a:pPr algn="ctr"/>
              <a:r>
                <a:rPr lang="en-GB" sz="1400" b="1">
                  <a:solidFill>
                    <a:schemeClr val="bg1"/>
                  </a:solidFill>
                </a:rPr>
                <a:t>Patients</a:t>
              </a:r>
            </a:p>
          </p:txBody>
        </p:sp>
        <p:sp>
          <p:nvSpPr>
            <p:cNvPr id="18455" name="Text Box 28"/>
            <p:cNvSpPr txBox="1">
              <a:spLocks noChangeArrowheads="1"/>
            </p:cNvSpPr>
            <p:nvPr/>
          </p:nvSpPr>
          <p:spPr bwMode="gray">
            <a:xfrm>
              <a:off x="872" y="0"/>
              <a:ext cx="492" cy="179"/>
            </a:xfrm>
            <a:prstGeom prst="rect">
              <a:avLst/>
            </a:prstGeom>
            <a:solidFill>
              <a:srgbClr val="F8F8F8"/>
            </a:solidFill>
            <a:ln w="25400" algn="ctr">
              <a:noFill/>
              <a:miter lim="800000"/>
              <a:headEnd/>
              <a:tailEnd/>
            </a:ln>
          </p:spPr>
          <p:txBody>
            <a:bodyPr lIns="45720" rIns="45720">
              <a:spAutoFit/>
            </a:bodyPr>
            <a:lstStyle/>
            <a:p>
              <a:pPr algn="ctr"/>
              <a:r>
                <a:rPr lang="en-GB" sz="1400" b="1">
                  <a:solidFill>
                    <a:srgbClr val="EAEAEA"/>
                  </a:solidFill>
                </a:rPr>
                <a:t>Users</a:t>
              </a:r>
            </a:p>
          </p:txBody>
        </p:sp>
      </p:grpSp>
      <p:graphicFrame>
        <p:nvGraphicFramePr>
          <p:cNvPr id="4264989" name="Group 29"/>
          <p:cNvGraphicFramePr>
            <a:graphicFrameLocks noGrp="1"/>
          </p:cNvGraphicFramePr>
          <p:nvPr>
            <p:extLst>
              <p:ext uri="{D42A27DB-BD31-4B8C-83A1-F6EECF244321}">
                <p14:modId xmlns:p14="http://schemas.microsoft.com/office/powerpoint/2010/main" val="656797789"/>
              </p:ext>
            </p:extLst>
          </p:nvPr>
        </p:nvGraphicFramePr>
        <p:xfrm>
          <a:off x="976313" y="5873750"/>
          <a:ext cx="5275741" cy="214313"/>
        </p:xfrm>
        <a:graphic>
          <a:graphicData uri="http://schemas.openxmlformats.org/drawingml/2006/table">
            <a:tbl>
              <a:tblPr/>
              <a:tblGrid>
                <a:gridCol w="1759236"/>
                <a:gridCol w="1759236"/>
                <a:gridCol w="1757269"/>
              </a:tblGrid>
              <a:tr h="214313">
                <a:tc>
                  <a:txBody>
                    <a:bodyPr/>
                    <a:lstStyle/>
                    <a:p>
                      <a:pPr marL="0" marR="0" lvl="0" indent="0" algn="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200" b="1" i="0" u="none" strike="noStrike" cap="none" normalizeH="0" baseline="0" dirty="0" err="1" smtClean="0">
                          <a:ln>
                            <a:noFill/>
                          </a:ln>
                          <a:solidFill>
                            <a:schemeClr val="tx1"/>
                          </a:solidFill>
                          <a:effectLst/>
                          <a:latin typeface="Arial" charset="0"/>
                          <a:ea typeface="Arial Unicode MS" pitchFamily="34" charset="-128"/>
                          <a:cs typeface="Arial Unicode MS" pitchFamily="34" charset="-128"/>
                        </a:rPr>
                        <a:t>Média</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0" marT="18288" marB="18288" anchor="ctr" horzOverflow="overflow">
                    <a:lnL cap="flat">
                      <a:noFill/>
                    </a:lnL>
                    <a:lnR>
                      <a:noFill/>
                    </a:lnR>
                    <a:lnT cap="flat">
                      <a:noFill/>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5,7</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a:noFill/>
                    </a:lnL>
                    <a:lnR>
                      <a:noFill/>
                    </a:lnR>
                    <a:lnT cap="flat">
                      <a:noFill/>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3,9</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a:noFill/>
                    </a:lnL>
                    <a:lnR>
                      <a:noFill/>
                    </a:lnR>
                    <a:lnT cap="flat">
                      <a:noFill/>
                    </a:lnT>
                    <a:lnB cap="flat">
                      <a:noFill/>
                    </a:lnB>
                    <a:lnTlToBr>
                      <a:noFill/>
                    </a:lnTlToBr>
                    <a:lnBlToTr>
                      <a:noFill/>
                    </a:lnBlToTr>
                    <a:solidFill>
                      <a:srgbClr val="EAEAEA"/>
                    </a:solidFill>
                  </a:tcPr>
                </a:tc>
              </a:tr>
            </a:tbl>
          </a:graphicData>
        </a:graphic>
      </p:graphicFrame>
      <p:sp>
        <p:nvSpPr>
          <p:cNvPr id="18445" name="Text Box 53"/>
          <p:cNvSpPr txBox="1">
            <a:spLocks noChangeArrowheads="1"/>
          </p:cNvSpPr>
          <p:nvPr/>
        </p:nvSpPr>
        <p:spPr bwMode="auto">
          <a:xfrm>
            <a:off x="7834313" y="6234113"/>
            <a:ext cx="1309687" cy="401637"/>
          </a:xfrm>
          <a:prstGeom prst="rect">
            <a:avLst/>
          </a:prstGeom>
          <a:noFill/>
          <a:ln w="25400" algn="ctr">
            <a:noFill/>
            <a:miter lim="800000"/>
            <a:headEnd/>
            <a:tailEnd/>
          </a:ln>
        </p:spPr>
        <p:txBody>
          <a:bodyPr lIns="18000" tIns="18000" rIns="18000" bIns="18000">
            <a:spAutoFit/>
          </a:bodyPr>
          <a:lstStyle/>
          <a:p>
            <a:pPr algn="r"/>
            <a:r>
              <a:rPr lang="en-GB" sz="900"/>
              <a:t>Significant difference:</a:t>
            </a:r>
            <a:br>
              <a:rPr lang="en-GB" sz="900"/>
            </a:br>
            <a:r>
              <a:rPr lang="en-GB" sz="900"/>
              <a:t>A etc. = 95% level,</a:t>
            </a:r>
            <a:br>
              <a:rPr lang="en-GB" sz="900"/>
            </a:br>
            <a:r>
              <a:rPr lang="en-GB" sz="900"/>
              <a:t>a etc. = 90% level</a:t>
            </a:r>
          </a:p>
        </p:txBody>
      </p:sp>
      <p:graphicFrame>
        <p:nvGraphicFramePr>
          <p:cNvPr id="18434" name="Object 43"/>
          <p:cNvGraphicFramePr>
            <a:graphicFrameLocks noChangeAspect="1"/>
          </p:cNvGraphicFramePr>
          <p:nvPr>
            <p:extLst>
              <p:ext uri="{D42A27DB-BD31-4B8C-83A1-F6EECF244321}">
                <p14:modId xmlns:p14="http://schemas.microsoft.com/office/powerpoint/2010/main" val="3248318697"/>
              </p:ext>
            </p:extLst>
          </p:nvPr>
        </p:nvGraphicFramePr>
        <p:xfrm>
          <a:off x="3103563" y="2852738"/>
          <a:ext cx="1936750" cy="3668712"/>
        </p:xfrm>
        <a:graphic>
          <a:graphicData uri="http://schemas.openxmlformats.org/presentationml/2006/ole">
            <mc:AlternateContent xmlns:mc="http://schemas.openxmlformats.org/markup-compatibility/2006">
              <mc:Choice xmlns:v="urn:schemas-microsoft-com:vml" Requires="v">
                <p:oleObj spid="_x0000_s18456" name="Gráfico" r:id="rId4" imgW="1952608" imgH="3686104" progId="MSGraph.Chart.8">
                  <p:embed followColorScheme="full"/>
                </p:oleObj>
              </mc:Choice>
              <mc:Fallback>
                <p:oleObj name="Gráfico" r:id="rId4" imgW="1952608" imgH="3686104" progId="MSGraph.Chart.8">
                  <p:embed followColorScheme="full"/>
                  <p:pic>
                    <p:nvPicPr>
                      <p:cNvPr id="0" name="Object 43"/>
                      <p:cNvPicPr>
                        <a:picLocks noChangeAspect="1" noChangeArrowheads="1"/>
                      </p:cNvPicPr>
                      <p:nvPr/>
                    </p:nvPicPr>
                    <p:blipFill>
                      <a:blip r:embed="rId5"/>
                      <a:srcRect/>
                      <a:stretch>
                        <a:fillRect/>
                      </a:stretch>
                    </p:blipFill>
                    <p:spPr bwMode="gray">
                      <a:xfrm>
                        <a:off x="3103563" y="2852738"/>
                        <a:ext cx="1936750" cy="3668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Group 69"/>
          <p:cNvGraphicFramePr>
            <a:graphicFrameLocks noGrp="1"/>
          </p:cNvGraphicFramePr>
          <p:nvPr>
            <p:extLst>
              <p:ext uri="{D42A27DB-BD31-4B8C-83A1-F6EECF244321}">
                <p14:modId xmlns:p14="http://schemas.microsoft.com/office/powerpoint/2010/main" val="1069984524"/>
              </p:ext>
            </p:extLst>
          </p:nvPr>
        </p:nvGraphicFramePr>
        <p:xfrm>
          <a:off x="2597150" y="2003425"/>
          <a:ext cx="3782814" cy="729843"/>
        </p:xfrm>
        <a:graphic>
          <a:graphicData uri="http://schemas.openxmlformats.org/drawingml/2006/table">
            <a:tbl>
              <a:tblPr/>
              <a:tblGrid>
                <a:gridCol w="1891407"/>
                <a:gridCol w="1891407"/>
              </a:tblGrid>
              <a:tr h="433339">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 fazer </a:t>
                      </a: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 PTAO</a:t>
                      </a:r>
                      <a:endPar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cap="flat">
                      <a:noFill/>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t>
                      </a: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não PTAO</a:t>
                      </a:r>
                      <a:endPar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r>
              <a:tr h="296504">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n=160</a:t>
                      </a:r>
                    </a:p>
                  </a:txBody>
                  <a:tcPr marL="18288" marR="18288" marT="18288" marB="18288" anchor="ctr" horzOverflow="overflow">
                    <a:lnL cap="flat">
                      <a:noFill/>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n=50</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r>
            </a:tbl>
          </a:graphicData>
        </a:graphic>
      </p:graphicFrame>
      <p:graphicFrame>
        <p:nvGraphicFramePr>
          <p:cNvPr id="18435" name="Object 37"/>
          <p:cNvGraphicFramePr>
            <a:graphicFrameLocks noChangeAspect="1"/>
          </p:cNvGraphicFramePr>
          <p:nvPr/>
        </p:nvGraphicFramePr>
        <p:xfrm>
          <a:off x="4892675" y="2855913"/>
          <a:ext cx="1936750" cy="3668712"/>
        </p:xfrm>
        <a:graphic>
          <a:graphicData uri="http://schemas.openxmlformats.org/presentationml/2006/ole">
            <mc:AlternateContent xmlns:mc="http://schemas.openxmlformats.org/markup-compatibility/2006">
              <mc:Choice xmlns:v="urn:schemas-microsoft-com:vml" Requires="v">
                <p:oleObj spid="_x0000_s18457" name="Gráfico" r:id="rId6" imgW="1952625" imgH="3686175" progId="MSGraph.Chart.8">
                  <p:embed followColorScheme="full"/>
                </p:oleObj>
              </mc:Choice>
              <mc:Fallback>
                <p:oleObj name="Gráfico" r:id="rId6" imgW="1952625" imgH="3686175" progId="MSGraph.Chart.8">
                  <p:embed followColorScheme="full"/>
                  <p:pic>
                    <p:nvPicPr>
                      <p:cNvPr id="0" name="Object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4892675" y="2855913"/>
                        <a:ext cx="1936750" cy="3668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53" name="12 CuadroTexto"/>
          <p:cNvSpPr txBox="1">
            <a:spLocks noChangeArrowheads="1"/>
          </p:cNvSpPr>
          <p:nvPr/>
        </p:nvSpPr>
        <p:spPr bwMode="auto">
          <a:xfrm>
            <a:off x="7670800" y="1104900"/>
            <a:ext cx="1200150" cy="258763"/>
          </a:xfrm>
          <a:prstGeom prst="rect">
            <a:avLst/>
          </a:prstGeom>
          <a:solidFill>
            <a:schemeClr val="tx2"/>
          </a:solidFill>
          <a:ln w="9525">
            <a:noFill/>
            <a:miter lim="800000"/>
            <a:headEnd/>
            <a:tailEnd/>
          </a:ln>
        </p:spPr>
        <p:txBody>
          <a:bodyPr>
            <a:spAutoFit/>
          </a:bodyPr>
          <a:lstStyle/>
          <a:p>
            <a:pPr algn="ctr"/>
            <a:r>
              <a:rPr lang="es-ES" sz="1200" b="1">
                <a:solidFill>
                  <a:schemeClr val="bg1"/>
                </a:solidFill>
              </a:rPr>
              <a:t>Results in %</a:t>
            </a:r>
          </a:p>
        </p:txBody>
      </p:sp>
      <p:sp>
        <p:nvSpPr>
          <p:cNvPr id="15" name="TextBox 14"/>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2"/>
          <p:cNvGraphicFramePr>
            <a:graphicFrameLocks noChangeAspect="1"/>
          </p:cNvGraphicFramePr>
          <p:nvPr/>
        </p:nvGraphicFramePr>
        <p:xfrm>
          <a:off x="3489325" y="2765425"/>
          <a:ext cx="1947863" cy="3368675"/>
        </p:xfrm>
        <a:graphic>
          <a:graphicData uri="http://schemas.openxmlformats.org/presentationml/2006/ole">
            <mc:AlternateContent xmlns:mc="http://schemas.openxmlformats.org/markup-compatibility/2006">
              <mc:Choice xmlns:v="urn:schemas-microsoft-com:vml" Requires="v">
                <p:oleObj spid="_x0000_s20512" name="Gráfico" r:id="rId4" imgW="1952625" imgH="3371850" progId="MSGraph.Chart.8">
                  <p:embed followColorScheme="full"/>
                </p:oleObj>
              </mc:Choice>
              <mc:Fallback>
                <p:oleObj name="Gráfico" r:id="rId4" imgW="1952625" imgH="3371850" progId="MSGraph.Chart.8">
                  <p:embed followColorScheme="full"/>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3489325" y="2765425"/>
                        <a:ext cx="1947863" cy="336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4" name="Rectangle 3"/>
          <p:cNvSpPr>
            <a:spLocks noGrp="1" noChangeArrowheads="1"/>
          </p:cNvSpPr>
          <p:nvPr>
            <p:ph type="title"/>
          </p:nvPr>
        </p:nvSpPr>
        <p:spPr/>
        <p:txBody>
          <a:bodyPr/>
          <a:lstStyle/>
          <a:p>
            <a:pPr eaLnBrk="1" hangingPunct="1"/>
            <a:r>
              <a:rPr lang="en-GB" altLang="zh-CN" smtClean="0">
                <a:ea typeface="SimSun" pitchFamily="2" charset="-122"/>
              </a:rPr>
              <a:t>Reasons to Start MT</a:t>
            </a:r>
            <a:endParaRPr lang="en-GB" smtClean="0">
              <a:ea typeface="SimSun" pitchFamily="2" charset="-122"/>
            </a:endParaRPr>
          </a:p>
        </p:txBody>
      </p:sp>
      <p:sp>
        <p:nvSpPr>
          <p:cNvPr id="20485" name="Rectangle 4"/>
          <p:cNvSpPr>
            <a:spLocks noGrp="1" noChangeArrowheads="1"/>
          </p:cNvSpPr>
          <p:nvPr>
            <p:ph type="body" idx="1"/>
          </p:nvPr>
        </p:nvSpPr>
        <p:spPr bwMode="gray">
          <a:xfrm>
            <a:off x="546100" y="1408113"/>
            <a:ext cx="8069263" cy="581025"/>
          </a:xfrm>
        </p:spPr>
        <p:txBody>
          <a:bodyPr/>
          <a:lstStyle/>
          <a:p>
            <a:pPr eaLnBrk="1" hangingPunct="1"/>
            <a:r>
              <a:rPr lang="en-GB" sz="1400" smtClean="0">
                <a:solidFill>
                  <a:schemeClr val="tx1"/>
                </a:solidFill>
              </a:rPr>
              <a:t>Patients without MT wanted to improve their health as their main motivation to begin treatment; this motivation was also very important to Patients in MT, although these ones put in first place the desire to end their dependence for good.</a:t>
            </a:r>
            <a:endParaRPr lang="en-GB" sz="1400" smtClean="0"/>
          </a:p>
        </p:txBody>
      </p:sp>
      <p:sp>
        <p:nvSpPr>
          <p:cNvPr id="20486" name="Text Box 24"/>
          <p:cNvSpPr txBox="1">
            <a:spLocks noChangeArrowheads="1"/>
          </p:cNvSpPr>
          <p:nvPr/>
        </p:nvSpPr>
        <p:spPr bwMode="gray">
          <a:xfrm>
            <a:off x="603250" y="6362700"/>
            <a:ext cx="5497513" cy="234950"/>
          </a:xfrm>
          <a:prstGeom prst="rect">
            <a:avLst/>
          </a:prstGeom>
          <a:noFill/>
          <a:ln w="9525" algn="ctr">
            <a:noFill/>
            <a:miter lim="800000"/>
            <a:headEnd/>
            <a:tailEnd/>
          </a:ln>
        </p:spPr>
        <p:txBody>
          <a:bodyPr wrap="none" lIns="0" tIns="0" rIns="0" bIns="0" anchor="b">
            <a:spAutoFit/>
          </a:bodyPr>
          <a:lstStyle/>
          <a:p>
            <a:pPr marL="396875" indent="-396875" eaLnBrk="1" hangingPunct="1">
              <a:lnSpc>
                <a:spcPct val="85000"/>
              </a:lnSpc>
            </a:pPr>
            <a:r>
              <a:rPr lang="en-GB" sz="900"/>
              <a:t>Base: 	All patients who made the decision to begin maintenance treatment on their own (fully or influenced)</a:t>
            </a:r>
          </a:p>
          <a:p>
            <a:pPr marL="396875" indent="-396875" eaLnBrk="1" hangingPunct="1">
              <a:lnSpc>
                <a:spcPct val="85000"/>
              </a:lnSpc>
            </a:pPr>
            <a:r>
              <a:rPr lang="en-GB" sz="900"/>
              <a:t>A3	If beginning maintenance treatment was your decision, what were your reasons for beginning it? </a:t>
            </a:r>
          </a:p>
        </p:txBody>
      </p:sp>
      <p:grpSp>
        <p:nvGrpSpPr>
          <p:cNvPr id="20487" name="Group 26"/>
          <p:cNvGrpSpPr>
            <a:grpSpLocks/>
          </p:cNvGrpSpPr>
          <p:nvPr/>
        </p:nvGrpSpPr>
        <p:grpSpPr bwMode="auto">
          <a:xfrm>
            <a:off x="579438" y="0"/>
            <a:ext cx="1585912" cy="284163"/>
            <a:chOff x="365" y="0"/>
            <a:chExt cx="999" cy="179"/>
          </a:xfrm>
        </p:grpSpPr>
        <p:sp>
          <p:nvSpPr>
            <p:cNvPr id="20497" name="Text Box 27"/>
            <p:cNvSpPr txBox="1">
              <a:spLocks noChangeArrowheads="1"/>
            </p:cNvSpPr>
            <p:nvPr/>
          </p:nvSpPr>
          <p:spPr bwMode="gray">
            <a:xfrm>
              <a:off x="365" y="0"/>
              <a:ext cx="492" cy="179"/>
            </a:xfrm>
            <a:prstGeom prst="rect">
              <a:avLst/>
            </a:prstGeom>
            <a:solidFill>
              <a:schemeClr val="bg2"/>
            </a:solidFill>
            <a:ln w="25400" algn="ctr">
              <a:noFill/>
              <a:miter lim="800000"/>
              <a:headEnd/>
              <a:tailEnd/>
            </a:ln>
          </p:spPr>
          <p:txBody>
            <a:bodyPr lIns="45720" rIns="45720">
              <a:spAutoFit/>
            </a:bodyPr>
            <a:lstStyle/>
            <a:p>
              <a:pPr algn="ctr"/>
              <a:r>
                <a:rPr lang="en-GB" sz="1400" b="1">
                  <a:solidFill>
                    <a:schemeClr val="bg1"/>
                  </a:solidFill>
                </a:rPr>
                <a:t>Patients</a:t>
              </a:r>
            </a:p>
          </p:txBody>
        </p:sp>
        <p:sp>
          <p:nvSpPr>
            <p:cNvPr id="20498" name="Text Box 28"/>
            <p:cNvSpPr txBox="1">
              <a:spLocks noChangeArrowheads="1"/>
            </p:cNvSpPr>
            <p:nvPr/>
          </p:nvSpPr>
          <p:spPr bwMode="gray">
            <a:xfrm>
              <a:off x="872" y="0"/>
              <a:ext cx="492" cy="179"/>
            </a:xfrm>
            <a:prstGeom prst="rect">
              <a:avLst/>
            </a:prstGeom>
            <a:solidFill>
              <a:srgbClr val="F8F8F8"/>
            </a:solidFill>
            <a:ln w="25400" algn="ctr">
              <a:noFill/>
              <a:miter lim="800000"/>
              <a:headEnd/>
              <a:tailEnd/>
            </a:ln>
          </p:spPr>
          <p:txBody>
            <a:bodyPr lIns="45720" rIns="45720">
              <a:spAutoFit/>
            </a:bodyPr>
            <a:lstStyle/>
            <a:p>
              <a:pPr algn="ctr"/>
              <a:r>
                <a:rPr lang="en-GB" sz="1400" b="1">
                  <a:solidFill>
                    <a:srgbClr val="EAEAEA"/>
                  </a:solidFill>
                </a:rPr>
                <a:t>Users</a:t>
              </a:r>
            </a:p>
          </p:txBody>
        </p:sp>
      </p:grpSp>
      <p:graphicFrame>
        <p:nvGraphicFramePr>
          <p:cNvPr id="16" name="Group 69"/>
          <p:cNvGraphicFramePr>
            <a:graphicFrameLocks noGrp="1"/>
          </p:cNvGraphicFramePr>
          <p:nvPr>
            <p:extLst>
              <p:ext uri="{D42A27DB-BD31-4B8C-83A1-F6EECF244321}">
                <p14:modId xmlns:p14="http://schemas.microsoft.com/office/powerpoint/2010/main" val="1951377117"/>
              </p:ext>
            </p:extLst>
          </p:nvPr>
        </p:nvGraphicFramePr>
        <p:xfrm>
          <a:off x="3479800" y="2074863"/>
          <a:ext cx="3782814" cy="729843"/>
        </p:xfrm>
        <a:graphic>
          <a:graphicData uri="http://schemas.openxmlformats.org/drawingml/2006/table">
            <a:tbl>
              <a:tblPr/>
              <a:tblGrid>
                <a:gridCol w="1891407"/>
                <a:gridCol w="1891407"/>
              </a:tblGrid>
              <a:tr h="433339">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000" b="1" i="0" u="none" strike="noStrike" cap="none" normalizeH="0" baseline="0" dirty="0" err="1" smtClean="0">
                          <a:ln>
                            <a:noFill/>
                          </a:ln>
                          <a:solidFill>
                            <a:schemeClr val="tx1"/>
                          </a:solidFill>
                          <a:effectLst/>
                          <a:latin typeface="Arial" charset="0"/>
                          <a:ea typeface="Arial Unicode MS" pitchFamily="34" charset="-128"/>
                          <a:cs typeface="Arial Unicode MS" pitchFamily="34" charset="-128"/>
                        </a:rPr>
                        <a:t>Doentes</a:t>
                      </a: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 </a:t>
                      </a:r>
                      <a:r>
                        <a:rPr kumimoji="0" lang="en-GB" sz="1000" b="1" i="0" u="none" strike="noStrike" cap="none" normalizeH="0" baseline="0" dirty="0" err="1" smtClean="0">
                          <a:ln>
                            <a:noFill/>
                          </a:ln>
                          <a:solidFill>
                            <a:schemeClr val="tx1"/>
                          </a:solidFill>
                          <a:effectLst/>
                          <a:latin typeface="Arial" charset="0"/>
                          <a:ea typeface="Arial Unicode MS" pitchFamily="34" charset="-128"/>
                          <a:cs typeface="Arial Unicode MS" pitchFamily="34" charset="-128"/>
                        </a:rPr>
                        <a:t>em</a:t>
                      </a: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 PTAO</a:t>
                      </a:r>
                      <a:endPar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cap="flat">
                      <a:noFill/>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000" b="1" i="0" u="none" strike="noStrike" cap="none" normalizeH="0" baseline="0" dirty="0" err="1" smtClean="0">
                          <a:ln>
                            <a:noFill/>
                          </a:ln>
                          <a:solidFill>
                            <a:schemeClr val="tx1"/>
                          </a:solidFill>
                          <a:effectLst/>
                          <a:latin typeface="Arial" charset="0"/>
                          <a:ea typeface="Arial Unicode MS" pitchFamily="34" charset="-128"/>
                          <a:cs typeface="Arial Unicode MS" pitchFamily="34" charset="-128"/>
                        </a:rPr>
                        <a:t>Doentes</a:t>
                      </a: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 </a:t>
                      </a:r>
                      <a:r>
                        <a:rPr kumimoji="0" lang="en-GB" sz="1000" b="1" i="0" u="none" strike="noStrike" cap="none" normalizeH="0" baseline="0" dirty="0" err="1" smtClean="0">
                          <a:ln>
                            <a:noFill/>
                          </a:ln>
                          <a:solidFill>
                            <a:schemeClr val="tx1"/>
                          </a:solidFill>
                          <a:effectLst/>
                          <a:latin typeface="Arial" charset="0"/>
                          <a:ea typeface="Arial Unicode MS" pitchFamily="34" charset="-128"/>
                          <a:cs typeface="Arial Unicode MS" pitchFamily="34" charset="-128"/>
                        </a:rPr>
                        <a:t>não</a:t>
                      </a: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 PTAO</a:t>
                      </a:r>
                      <a:endPar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r>
              <a:tr h="296504">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n=151</a:t>
                      </a:r>
                    </a:p>
                  </a:txBody>
                  <a:tcPr marL="18288" marR="18288" marT="18288" marB="18288" anchor="ctr" horzOverflow="overflow">
                    <a:lnL cap="flat">
                      <a:noFill/>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n=49</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r>
            </a:tbl>
          </a:graphicData>
        </a:graphic>
      </p:graphicFrame>
      <p:graphicFrame>
        <p:nvGraphicFramePr>
          <p:cNvPr id="20483" name="Object 27"/>
          <p:cNvGraphicFramePr>
            <a:graphicFrameLocks noChangeAspect="1"/>
          </p:cNvGraphicFramePr>
          <p:nvPr/>
        </p:nvGraphicFramePr>
        <p:xfrm>
          <a:off x="5311775" y="2757488"/>
          <a:ext cx="1947863" cy="3368675"/>
        </p:xfrm>
        <a:graphic>
          <a:graphicData uri="http://schemas.openxmlformats.org/presentationml/2006/ole">
            <mc:AlternateContent xmlns:mc="http://schemas.openxmlformats.org/markup-compatibility/2006">
              <mc:Choice xmlns:v="urn:schemas-microsoft-com:vml" Requires="v">
                <p:oleObj spid="_x0000_s20513" name="Gráfico" r:id="rId6" imgW="1962150" imgH="3371850" progId="MSGraph.Chart.8">
                  <p:embed followColorScheme="full"/>
                </p:oleObj>
              </mc:Choice>
              <mc:Fallback>
                <p:oleObj name="Gráfico" r:id="rId6" imgW="1962150" imgH="3371850" progId="MSGraph.Chart.8">
                  <p:embed followColorScheme="full"/>
                  <p:pic>
                    <p:nvPicPr>
                      <p:cNvPr id="0" name="Object 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5311775" y="2757488"/>
                        <a:ext cx="1947863" cy="3368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95" name="17 CuadroTexto"/>
          <p:cNvSpPr txBox="1">
            <a:spLocks noChangeArrowheads="1"/>
          </p:cNvSpPr>
          <p:nvPr/>
        </p:nvSpPr>
        <p:spPr bwMode="auto">
          <a:xfrm>
            <a:off x="-190004" y="2795588"/>
            <a:ext cx="3996830" cy="3292504"/>
          </a:xfrm>
          <a:prstGeom prst="rect">
            <a:avLst/>
          </a:prstGeom>
          <a:noFill/>
          <a:ln w="9525">
            <a:noFill/>
            <a:miter lim="800000"/>
            <a:headEnd/>
            <a:tailEnd/>
          </a:ln>
        </p:spPr>
        <p:txBody>
          <a:bodyPr wrap="square">
            <a:spAutoFit/>
          </a:bodyPr>
          <a:lstStyle/>
          <a:p>
            <a:pPr algn="r">
              <a:lnSpc>
                <a:spcPts val="1750"/>
              </a:lnSpc>
            </a:pPr>
            <a:r>
              <a:rPr lang="en-US" sz="900" dirty="0" err="1" smtClean="0"/>
              <a:t>Queria</a:t>
            </a:r>
            <a:r>
              <a:rPr lang="en-US" sz="900" dirty="0" smtClean="0"/>
              <a:t> </a:t>
            </a:r>
            <a:r>
              <a:rPr lang="en-US" sz="900" dirty="0" err="1" smtClean="0"/>
              <a:t>acabar</a:t>
            </a:r>
            <a:r>
              <a:rPr lang="en-US" sz="900" dirty="0" smtClean="0"/>
              <a:t> de </a:t>
            </a:r>
            <a:r>
              <a:rPr lang="en-US" sz="900" dirty="0" err="1" smtClean="0"/>
              <a:t>vez</a:t>
            </a:r>
            <a:r>
              <a:rPr lang="en-US" sz="900" dirty="0" smtClean="0"/>
              <a:t> com a </a:t>
            </a:r>
            <a:r>
              <a:rPr lang="en-US" sz="900" dirty="0" err="1" smtClean="0"/>
              <a:t>minha</a:t>
            </a:r>
            <a:r>
              <a:rPr lang="en-US" sz="900" dirty="0" smtClean="0"/>
              <a:t> </a:t>
            </a:r>
            <a:r>
              <a:rPr lang="en-US" sz="900" dirty="0" err="1" smtClean="0"/>
              <a:t>dependência</a:t>
            </a:r>
            <a:endParaRPr lang="en-US" sz="900" dirty="0"/>
          </a:p>
          <a:p>
            <a:pPr algn="r">
              <a:lnSpc>
                <a:spcPts val="1750"/>
              </a:lnSpc>
            </a:pPr>
            <a:r>
              <a:rPr lang="en-US" sz="900" dirty="0" err="1" smtClean="0"/>
              <a:t>Queria</a:t>
            </a:r>
            <a:r>
              <a:rPr lang="en-US" sz="900" dirty="0" smtClean="0"/>
              <a:t> </a:t>
            </a:r>
            <a:r>
              <a:rPr lang="en-US" sz="900" dirty="0" err="1" smtClean="0"/>
              <a:t>melhorar</a:t>
            </a:r>
            <a:r>
              <a:rPr lang="en-US" sz="900" dirty="0" smtClean="0"/>
              <a:t> a </a:t>
            </a:r>
            <a:r>
              <a:rPr lang="en-US" sz="900" dirty="0" err="1" smtClean="0"/>
              <a:t>minha</a:t>
            </a:r>
            <a:r>
              <a:rPr lang="en-US" sz="900" dirty="0" smtClean="0"/>
              <a:t> </a:t>
            </a:r>
            <a:r>
              <a:rPr lang="en-US" sz="900" dirty="0" err="1" smtClean="0"/>
              <a:t>saúde</a:t>
            </a:r>
            <a:endParaRPr lang="en-US" sz="900" dirty="0"/>
          </a:p>
          <a:p>
            <a:pPr algn="r">
              <a:lnSpc>
                <a:spcPts val="1750"/>
              </a:lnSpc>
            </a:pPr>
            <a:r>
              <a:rPr lang="en-US" sz="900" dirty="0" err="1" smtClean="0"/>
              <a:t>Queria</a:t>
            </a:r>
            <a:r>
              <a:rPr lang="en-US" sz="900" dirty="0" smtClean="0"/>
              <a:t> </a:t>
            </a:r>
            <a:r>
              <a:rPr lang="en-US" sz="900" dirty="0" err="1" smtClean="0"/>
              <a:t>cuidar</a:t>
            </a:r>
            <a:r>
              <a:rPr lang="en-US" sz="900" dirty="0" smtClean="0"/>
              <a:t> da </a:t>
            </a:r>
            <a:r>
              <a:rPr lang="en-US" sz="900" dirty="0" err="1" smtClean="0"/>
              <a:t>minha</a:t>
            </a:r>
            <a:r>
              <a:rPr lang="en-US" sz="900" dirty="0" smtClean="0"/>
              <a:t> </a:t>
            </a:r>
            <a:r>
              <a:rPr lang="en-US" sz="900" dirty="0" err="1" smtClean="0"/>
              <a:t>família</a:t>
            </a:r>
            <a:endParaRPr lang="en-US" sz="900" dirty="0"/>
          </a:p>
          <a:p>
            <a:pPr algn="r">
              <a:lnSpc>
                <a:spcPts val="1750"/>
              </a:lnSpc>
            </a:pPr>
            <a:r>
              <a:rPr lang="en-US" sz="900" dirty="0" err="1" smtClean="0"/>
              <a:t>Financiar</a:t>
            </a:r>
            <a:r>
              <a:rPr lang="en-US" sz="900" dirty="0" smtClean="0"/>
              <a:t> o </a:t>
            </a:r>
            <a:r>
              <a:rPr lang="en-US" sz="900" dirty="0" err="1" smtClean="0"/>
              <a:t>consumo</a:t>
            </a:r>
            <a:r>
              <a:rPr lang="en-US" sz="900" dirty="0" smtClean="0"/>
              <a:t> de </a:t>
            </a:r>
            <a:r>
              <a:rPr lang="en-US" sz="900" dirty="0" err="1" smtClean="0"/>
              <a:t>droga</a:t>
            </a:r>
            <a:r>
              <a:rPr lang="en-US" sz="900" dirty="0" smtClean="0"/>
              <a:t> é </a:t>
            </a:r>
            <a:r>
              <a:rPr lang="en-US" sz="900" dirty="0" err="1" smtClean="0"/>
              <a:t>demasiado</a:t>
            </a:r>
            <a:r>
              <a:rPr lang="en-US" sz="900" dirty="0" smtClean="0"/>
              <a:t> </a:t>
            </a:r>
            <a:r>
              <a:rPr lang="en-US" sz="900" dirty="0" err="1" smtClean="0"/>
              <a:t>caro</a:t>
            </a:r>
            <a:endParaRPr lang="en-US" sz="900" dirty="0"/>
          </a:p>
          <a:p>
            <a:pPr algn="r">
              <a:lnSpc>
                <a:spcPts val="1750"/>
              </a:lnSpc>
            </a:pPr>
            <a:r>
              <a:rPr lang="en-US" sz="900" dirty="0" err="1" smtClean="0"/>
              <a:t>Queria</a:t>
            </a:r>
            <a:r>
              <a:rPr lang="en-US" sz="900" dirty="0" smtClean="0"/>
              <a:t> </a:t>
            </a:r>
            <a:r>
              <a:rPr lang="en-US" sz="900" dirty="0" err="1" smtClean="0"/>
              <a:t>fazer</a:t>
            </a:r>
            <a:r>
              <a:rPr lang="en-US" sz="900" dirty="0" smtClean="0"/>
              <a:t> </a:t>
            </a:r>
            <a:r>
              <a:rPr lang="en-US" sz="900" dirty="0" err="1" smtClean="0"/>
              <a:t>uma</a:t>
            </a:r>
            <a:r>
              <a:rPr lang="en-US" sz="900" dirty="0" smtClean="0"/>
              <a:t> </a:t>
            </a:r>
            <a:r>
              <a:rPr lang="en-US" sz="900" dirty="0" err="1" smtClean="0"/>
              <a:t>mudança</a:t>
            </a:r>
            <a:r>
              <a:rPr lang="en-US" sz="900" dirty="0" smtClean="0"/>
              <a:t> </a:t>
            </a:r>
            <a:r>
              <a:rPr lang="en-US" sz="900" dirty="0" err="1" smtClean="0"/>
              <a:t>nos</a:t>
            </a:r>
            <a:r>
              <a:rPr lang="en-US" sz="900" dirty="0" smtClean="0"/>
              <a:t> </a:t>
            </a:r>
            <a:r>
              <a:rPr lang="en-US" sz="900" dirty="0" err="1" smtClean="0"/>
              <a:t>círculos</a:t>
            </a:r>
            <a:r>
              <a:rPr lang="en-US" sz="900" dirty="0" smtClean="0"/>
              <a:t> </a:t>
            </a:r>
            <a:r>
              <a:rPr lang="en-US" sz="900" dirty="0" err="1" smtClean="0"/>
              <a:t>sociais</a:t>
            </a:r>
            <a:r>
              <a:rPr lang="en-US" sz="900" dirty="0" smtClean="0"/>
              <a:t> </a:t>
            </a:r>
            <a:r>
              <a:rPr lang="en-US" sz="900" dirty="0" err="1" smtClean="0"/>
              <a:t>onde</a:t>
            </a:r>
            <a:r>
              <a:rPr lang="en-US" sz="900" dirty="0" smtClean="0"/>
              <a:t> me </a:t>
            </a:r>
            <a:r>
              <a:rPr lang="en-US" sz="900" dirty="0" err="1" smtClean="0"/>
              <a:t>insiro</a:t>
            </a:r>
            <a:endParaRPr lang="en-US" sz="900" dirty="0"/>
          </a:p>
          <a:p>
            <a:pPr algn="r">
              <a:lnSpc>
                <a:spcPts val="1750"/>
              </a:lnSpc>
            </a:pPr>
            <a:r>
              <a:rPr lang="en-US" sz="900" dirty="0" err="1" smtClean="0"/>
              <a:t>Estava</a:t>
            </a:r>
            <a:r>
              <a:rPr lang="en-US" sz="900" dirty="0" smtClean="0"/>
              <a:t> </a:t>
            </a:r>
            <a:r>
              <a:rPr lang="en-US" sz="900" dirty="0" err="1" smtClean="0"/>
              <a:t>preocupado</a:t>
            </a:r>
            <a:r>
              <a:rPr lang="en-US" sz="900" dirty="0" smtClean="0"/>
              <a:t> </a:t>
            </a:r>
            <a:r>
              <a:rPr lang="en-US" sz="900" dirty="0" err="1" smtClean="0"/>
              <a:t>em</a:t>
            </a:r>
            <a:r>
              <a:rPr lang="en-US" sz="900" dirty="0" smtClean="0"/>
              <a:t> </a:t>
            </a:r>
            <a:r>
              <a:rPr lang="en-US" sz="900" dirty="0" err="1" smtClean="0"/>
              <a:t>contrair</a:t>
            </a:r>
            <a:r>
              <a:rPr lang="en-US" sz="900" dirty="0" smtClean="0"/>
              <a:t> </a:t>
            </a:r>
            <a:r>
              <a:rPr lang="en-US" sz="900" dirty="0" err="1" smtClean="0"/>
              <a:t>uma</a:t>
            </a:r>
            <a:r>
              <a:rPr lang="en-US" sz="900" dirty="0" smtClean="0"/>
              <a:t> </a:t>
            </a:r>
            <a:r>
              <a:rPr lang="en-US" sz="900" dirty="0" err="1" smtClean="0"/>
              <a:t>infecção</a:t>
            </a:r>
            <a:r>
              <a:rPr lang="en-US" sz="900" dirty="0" smtClean="0"/>
              <a:t>/ </a:t>
            </a:r>
            <a:r>
              <a:rPr lang="en-US" sz="900" dirty="0" err="1" smtClean="0"/>
              <a:t>doença</a:t>
            </a:r>
            <a:endParaRPr lang="en-US" sz="900" dirty="0"/>
          </a:p>
          <a:p>
            <a:pPr algn="r">
              <a:lnSpc>
                <a:spcPts val="1750"/>
              </a:lnSpc>
            </a:pPr>
            <a:r>
              <a:rPr lang="en-US" sz="900" dirty="0" err="1" smtClean="0"/>
              <a:t>Queria</a:t>
            </a:r>
            <a:r>
              <a:rPr lang="en-US" sz="900" dirty="0" smtClean="0"/>
              <a:t> </a:t>
            </a:r>
            <a:r>
              <a:rPr lang="en-US" sz="900" dirty="0" err="1" smtClean="0"/>
              <a:t>reduzir</a:t>
            </a:r>
            <a:r>
              <a:rPr lang="en-US" sz="900" dirty="0" smtClean="0"/>
              <a:t> o </a:t>
            </a:r>
            <a:r>
              <a:rPr lang="en-US" sz="900" dirty="0" err="1" smtClean="0"/>
              <a:t>consumo</a:t>
            </a:r>
            <a:r>
              <a:rPr lang="en-US" sz="900" dirty="0" smtClean="0"/>
              <a:t> </a:t>
            </a:r>
            <a:r>
              <a:rPr lang="en-US" sz="900" dirty="0" err="1" smtClean="0"/>
              <a:t>porque</a:t>
            </a:r>
            <a:r>
              <a:rPr lang="en-US" sz="900" dirty="0" smtClean="0"/>
              <a:t> </a:t>
            </a:r>
            <a:r>
              <a:rPr lang="en-US" sz="900" dirty="0" err="1" smtClean="0"/>
              <a:t>estava</a:t>
            </a:r>
            <a:r>
              <a:rPr lang="en-US" sz="900" dirty="0" smtClean="0"/>
              <a:t> a </a:t>
            </a:r>
            <a:r>
              <a:rPr lang="en-US" sz="900" dirty="0" err="1" smtClean="0"/>
              <a:t>consumir</a:t>
            </a:r>
            <a:r>
              <a:rPr lang="en-US" sz="900" dirty="0" smtClean="0"/>
              <a:t> </a:t>
            </a:r>
            <a:r>
              <a:rPr lang="en-US" sz="900" dirty="0" err="1" smtClean="0"/>
              <a:t>demais</a:t>
            </a:r>
            <a:endParaRPr lang="en-US" sz="900" dirty="0"/>
          </a:p>
          <a:p>
            <a:pPr algn="r">
              <a:lnSpc>
                <a:spcPts val="1750"/>
              </a:lnSpc>
            </a:pPr>
            <a:r>
              <a:rPr lang="en-US" sz="900" dirty="0" err="1" smtClean="0"/>
              <a:t>Precisava</a:t>
            </a:r>
            <a:r>
              <a:rPr lang="en-US" sz="900" dirty="0" smtClean="0"/>
              <a:t> de </a:t>
            </a:r>
            <a:r>
              <a:rPr lang="en-US" sz="900" dirty="0" err="1" smtClean="0"/>
              <a:t>uma</a:t>
            </a:r>
            <a:r>
              <a:rPr lang="en-US" sz="900" dirty="0" smtClean="0"/>
              <a:t> </a:t>
            </a:r>
            <a:r>
              <a:rPr lang="en-US" sz="900" dirty="0" err="1" smtClean="0"/>
              <a:t>pausa</a:t>
            </a:r>
            <a:r>
              <a:rPr lang="en-US" sz="900" dirty="0" smtClean="0"/>
              <a:t> no </a:t>
            </a:r>
            <a:r>
              <a:rPr lang="en-US" sz="900" dirty="0" err="1" smtClean="0"/>
              <a:t>vício</a:t>
            </a:r>
            <a:r>
              <a:rPr lang="en-US" sz="900" dirty="0" smtClean="0"/>
              <a:t> </a:t>
            </a:r>
            <a:r>
              <a:rPr lang="en-US" sz="900" dirty="0" err="1" smtClean="0"/>
              <a:t>porque</a:t>
            </a:r>
            <a:r>
              <a:rPr lang="en-US" sz="900" dirty="0" smtClean="0"/>
              <a:t> as </a:t>
            </a:r>
            <a:r>
              <a:rPr lang="en-US" sz="900" dirty="0" err="1" smtClean="0"/>
              <a:t>coisas</a:t>
            </a:r>
            <a:r>
              <a:rPr lang="en-US" sz="900" dirty="0" smtClean="0"/>
              <a:t> </a:t>
            </a:r>
            <a:r>
              <a:rPr lang="en-US" sz="900" dirty="0" err="1" smtClean="0"/>
              <a:t>estavam</a:t>
            </a:r>
            <a:r>
              <a:rPr lang="en-US" sz="900" dirty="0" smtClean="0"/>
              <a:t> </a:t>
            </a:r>
            <a:r>
              <a:rPr lang="en-US" sz="900" dirty="0" err="1" smtClean="0"/>
              <a:t>caóticas</a:t>
            </a:r>
            <a:endParaRPr lang="en-US" sz="900" dirty="0"/>
          </a:p>
          <a:p>
            <a:pPr algn="r">
              <a:lnSpc>
                <a:spcPts val="1750"/>
              </a:lnSpc>
            </a:pPr>
            <a:r>
              <a:rPr lang="en-US" sz="900" dirty="0" err="1" smtClean="0"/>
              <a:t>Queria</a:t>
            </a:r>
            <a:r>
              <a:rPr lang="en-US" sz="900" dirty="0" smtClean="0"/>
              <a:t> (</a:t>
            </a:r>
            <a:r>
              <a:rPr lang="en-US" sz="900" dirty="0" err="1" smtClean="0"/>
              <a:t>ser</a:t>
            </a:r>
            <a:r>
              <a:rPr lang="en-US" sz="900" dirty="0" smtClean="0"/>
              <a:t> </a:t>
            </a:r>
            <a:r>
              <a:rPr lang="en-US" sz="900" dirty="0" err="1" smtClean="0"/>
              <a:t>capaz</a:t>
            </a:r>
            <a:r>
              <a:rPr lang="en-US" sz="900" dirty="0" smtClean="0"/>
              <a:t>) de </a:t>
            </a:r>
            <a:r>
              <a:rPr lang="en-US" sz="900" dirty="0" err="1" smtClean="0"/>
              <a:t>trabalhar</a:t>
            </a:r>
            <a:r>
              <a:rPr lang="en-US" sz="900" dirty="0" smtClean="0"/>
              <a:t> </a:t>
            </a:r>
            <a:r>
              <a:rPr lang="en-US" sz="900" dirty="0" err="1" smtClean="0"/>
              <a:t>outra</a:t>
            </a:r>
            <a:r>
              <a:rPr lang="en-US" sz="900" dirty="0" smtClean="0"/>
              <a:t> </a:t>
            </a:r>
            <a:r>
              <a:rPr lang="en-US" sz="900" dirty="0" err="1" smtClean="0"/>
              <a:t>vez</a:t>
            </a:r>
            <a:endParaRPr lang="en-US" sz="900" dirty="0"/>
          </a:p>
          <a:p>
            <a:pPr algn="r">
              <a:lnSpc>
                <a:spcPts val="1750"/>
              </a:lnSpc>
            </a:pPr>
            <a:r>
              <a:rPr lang="en-US" sz="900" dirty="0" err="1" smtClean="0"/>
              <a:t>Queria</a:t>
            </a:r>
            <a:r>
              <a:rPr lang="en-US" sz="900" dirty="0" smtClean="0"/>
              <a:t> </a:t>
            </a:r>
            <a:r>
              <a:rPr lang="en-US" sz="900" dirty="0" err="1" smtClean="0"/>
              <a:t>para</a:t>
            </a:r>
            <a:r>
              <a:rPr lang="en-US" sz="900" dirty="0" smtClean="0"/>
              <a:t> de </a:t>
            </a:r>
            <a:r>
              <a:rPr lang="en-US" sz="900" dirty="0" err="1" smtClean="0"/>
              <a:t>cometer</a:t>
            </a:r>
            <a:r>
              <a:rPr lang="en-US" sz="900" dirty="0" smtClean="0"/>
              <a:t> crimes </a:t>
            </a:r>
            <a:r>
              <a:rPr lang="en-US" sz="900" dirty="0" err="1" smtClean="0"/>
              <a:t>por</a:t>
            </a:r>
            <a:r>
              <a:rPr lang="en-US" sz="900" dirty="0" smtClean="0"/>
              <a:t> </a:t>
            </a:r>
            <a:r>
              <a:rPr lang="en-US" sz="900" dirty="0" err="1" smtClean="0"/>
              <a:t>causa</a:t>
            </a:r>
            <a:r>
              <a:rPr lang="en-US" sz="900" dirty="0" smtClean="0"/>
              <a:t> da </a:t>
            </a:r>
            <a:r>
              <a:rPr lang="en-US" sz="900" dirty="0" err="1" smtClean="0"/>
              <a:t>minha</a:t>
            </a:r>
            <a:r>
              <a:rPr lang="en-US" sz="900" dirty="0" smtClean="0"/>
              <a:t> </a:t>
            </a:r>
            <a:r>
              <a:rPr lang="en-US" sz="900" dirty="0" err="1" smtClean="0"/>
              <a:t>dependência</a:t>
            </a:r>
            <a:endParaRPr lang="en-US" sz="900" dirty="0"/>
          </a:p>
          <a:p>
            <a:pPr algn="r">
              <a:lnSpc>
                <a:spcPts val="1750"/>
              </a:lnSpc>
            </a:pPr>
            <a:r>
              <a:rPr lang="en-US" sz="900" dirty="0" err="1" smtClean="0"/>
              <a:t>Tinha</a:t>
            </a:r>
            <a:r>
              <a:rPr lang="en-US" sz="900" dirty="0" smtClean="0"/>
              <a:t> </a:t>
            </a:r>
            <a:r>
              <a:rPr lang="en-US" sz="900" dirty="0" err="1" smtClean="0"/>
              <a:t>medo</a:t>
            </a:r>
            <a:r>
              <a:rPr lang="en-US" sz="900" dirty="0" smtClean="0"/>
              <a:t> de  </a:t>
            </a:r>
            <a:r>
              <a:rPr lang="en-US" sz="900" dirty="0" err="1" smtClean="0"/>
              <a:t>apanhar</a:t>
            </a:r>
            <a:r>
              <a:rPr lang="en-US" sz="900" dirty="0" smtClean="0"/>
              <a:t> </a:t>
            </a:r>
            <a:r>
              <a:rPr lang="en-US" sz="900" dirty="0" err="1" smtClean="0"/>
              <a:t>uma</a:t>
            </a:r>
            <a:r>
              <a:rPr lang="en-US" sz="900" dirty="0" smtClean="0"/>
              <a:t> overdose</a:t>
            </a:r>
            <a:endParaRPr lang="en-US" sz="900" dirty="0"/>
          </a:p>
          <a:p>
            <a:pPr algn="r">
              <a:lnSpc>
                <a:spcPts val="1750"/>
              </a:lnSpc>
            </a:pPr>
            <a:r>
              <a:rPr lang="en-US" sz="900" dirty="0" err="1" smtClean="0"/>
              <a:t>Tinha</a:t>
            </a:r>
            <a:r>
              <a:rPr lang="en-US" sz="900" dirty="0" smtClean="0"/>
              <a:t> </a:t>
            </a:r>
            <a:r>
              <a:rPr lang="en-US" sz="900" dirty="0" err="1" smtClean="0"/>
              <a:t>medo</a:t>
            </a:r>
            <a:r>
              <a:rPr lang="en-US" sz="900" dirty="0" smtClean="0"/>
              <a:t> de </a:t>
            </a:r>
            <a:r>
              <a:rPr lang="en-US" sz="900" dirty="0" err="1" smtClean="0"/>
              <a:t>perder</a:t>
            </a:r>
            <a:r>
              <a:rPr lang="en-US" sz="900" dirty="0" smtClean="0"/>
              <a:t> o </a:t>
            </a:r>
            <a:r>
              <a:rPr lang="en-US" sz="900" dirty="0" err="1" smtClean="0"/>
              <a:t>emprego</a:t>
            </a:r>
            <a:endParaRPr lang="en-US" sz="900" dirty="0"/>
          </a:p>
          <a:p>
            <a:pPr algn="r">
              <a:lnSpc>
                <a:spcPts val="1750"/>
              </a:lnSpc>
            </a:pPr>
            <a:r>
              <a:rPr lang="en-US" sz="900" dirty="0" err="1" smtClean="0"/>
              <a:t>Estava</a:t>
            </a:r>
            <a:r>
              <a:rPr lang="en-US" sz="900" dirty="0" smtClean="0"/>
              <a:t> </a:t>
            </a:r>
            <a:r>
              <a:rPr lang="en-US" sz="900" dirty="0" err="1" smtClean="0"/>
              <a:t>preocupado</a:t>
            </a:r>
            <a:r>
              <a:rPr lang="en-US" sz="900" dirty="0" smtClean="0"/>
              <a:t> com </a:t>
            </a:r>
            <a:r>
              <a:rPr lang="en-US" sz="900" dirty="0" err="1" smtClean="0"/>
              <a:t>alguma</a:t>
            </a:r>
            <a:r>
              <a:rPr lang="en-US" sz="900" dirty="0" smtClean="0"/>
              <a:t> </a:t>
            </a:r>
            <a:r>
              <a:rPr lang="en-US" sz="900" dirty="0" err="1" smtClean="0"/>
              <a:t>acusação</a:t>
            </a:r>
            <a:r>
              <a:rPr lang="en-US" sz="900" dirty="0" smtClean="0"/>
              <a:t>/ </a:t>
            </a:r>
            <a:r>
              <a:rPr lang="en-US" sz="900" dirty="0" err="1" smtClean="0"/>
              <a:t>pris</a:t>
            </a:r>
            <a:r>
              <a:rPr lang="en-US" sz="900" dirty="0" err="1" smtClean="0"/>
              <a:t>ão</a:t>
            </a:r>
            <a:r>
              <a:rPr lang="en-US" sz="900" dirty="0" smtClean="0"/>
              <a:t> </a:t>
            </a:r>
            <a:endParaRPr lang="en-US" sz="900" dirty="0"/>
          </a:p>
          <a:p>
            <a:pPr algn="r">
              <a:lnSpc>
                <a:spcPts val="1750"/>
              </a:lnSpc>
            </a:pPr>
            <a:r>
              <a:rPr lang="en-US" sz="900" dirty="0" err="1" smtClean="0"/>
              <a:t>Gravidez</a:t>
            </a:r>
            <a:endParaRPr lang="en-US" sz="900" dirty="0"/>
          </a:p>
        </p:txBody>
      </p:sp>
      <p:sp>
        <p:nvSpPr>
          <p:cNvPr id="20496" name="12 CuadroTexto"/>
          <p:cNvSpPr txBox="1">
            <a:spLocks noChangeArrowheads="1"/>
          </p:cNvSpPr>
          <p:nvPr/>
        </p:nvSpPr>
        <p:spPr bwMode="auto">
          <a:xfrm>
            <a:off x="7670800" y="1104900"/>
            <a:ext cx="1200150" cy="258763"/>
          </a:xfrm>
          <a:prstGeom prst="rect">
            <a:avLst/>
          </a:prstGeom>
          <a:solidFill>
            <a:schemeClr val="tx2"/>
          </a:solidFill>
          <a:ln w="9525">
            <a:noFill/>
            <a:miter lim="800000"/>
            <a:headEnd/>
            <a:tailEnd/>
          </a:ln>
        </p:spPr>
        <p:txBody>
          <a:bodyPr>
            <a:spAutoFit/>
          </a:bodyPr>
          <a:lstStyle/>
          <a:p>
            <a:pPr algn="ctr"/>
            <a:r>
              <a:rPr lang="es-ES" sz="1200" b="1">
                <a:solidFill>
                  <a:schemeClr val="bg1"/>
                </a:solidFill>
              </a:rPr>
              <a:t>Results in %</a:t>
            </a:r>
          </a:p>
        </p:txBody>
      </p:sp>
      <p:sp>
        <p:nvSpPr>
          <p:cNvPr id="13" name="TextBox 12"/>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pPr eaLnBrk="1" hangingPunct="1"/>
            <a:r>
              <a:rPr lang="en-GB" smtClean="0"/>
              <a:t>Attribute Importance for Product Choice </a:t>
            </a:r>
            <a:br>
              <a:rPr lang="en-GB" smtClean="0"/>
            </a:br>
            <a:r>
              <a:rPr lang="en-GB" sz="2000" smtClean="0"/>
              <a:t>Mean Scores</a:t>
            </a:r>
          </a:p>
        </p:txBody>
      </p:sp>
      <p:sp>
        <p:nvSpPr>
          <p:cNvPr id="11268" name="Rectangle 3"/>
          <p:cNvSpPr>
            <a:spLocks noGrp="1" noChangeArrowheads="1"/>
          </p:cNvSpPr>
          <p:nvPr>
            <p:ph type="body" idx="1"/>
          </p:nvPr>
        </p:nvSpPr>
        <p:spPr bwMode="gray">
          <a:xfrm>
            <a:off x="557213" y="1603375"/>
            <a:ext cx="8069262" cy="387350"/>
          </a:xfrm>
        </p:spPr>
        <p:txBody>
          <a:bodyPr/>
          <a:lstStyle/>
          <a:p>
            <a:pPr eaLnBrk="1" hangingPunct="1"/>
            <a:r>
              <a:rPr lang="en-GB" sz="1400" smtClean="0"/>
              <a:t>Most important for the choice of a substitution medication product is its suitability for patients with concomitant diseases, followed by its tolerability/ safety profile</a:t>
            </a:r>
          </a:p>
        </p:txBody>
      </p:sp>
      <p:sp>
        <p:nvSpPr>
          <p:cNvPr id="10245" name="Text Box 166"/>
          <p:cNvSpPr txBox="1">
            <a:spLocks noChangeArrowheads="1"/>
          </p:cNvSpPr>
          <p:nvPr/>
        </p:nvSpPr>
        <p:spPr bwMode="gray">
          <a:xfrm>
            <a:off x="603250" y="6362650"/>
            <a:ext cx="7159625" cy="768350"/>
          </a:xfrm>
          <a:prstGeom prst="rect">
            <a:avLst/>
          </a:prstGeom>
          <a:noFill/>
          <a:ln w="9525" algn="ctr">
            <a:noFill/>
            <a:miter lim="800000"/>
            <a:headEnd/>
            <a:tailEnd/>
          </a:ln>
        </p:spPr>
        <p:txBody>
          <a:bodyPr lIns="0" tIns="0" rIns="0" bIns="0" anchor="b">
            <a:spAutoFit/>
          </a:bodyPr>
          <a:lstStyle/>
          <a:p>
            <a:pPr marL="396875" indent="-396875">
              <a:lnSpc>
                <a:spcPct val="85000"/>
              </a:lnSpc>
              <a:defRPr/>
            </a:pPr>
            <a:r>
              <a:rPr lang="en-GB" sz="900" dirty="0"/>
              <a:t>Means</a:t>
            </a:r>
          </a:p>
          <a:p>
            <a:pPr marL="396875" indent="-396875">
              <a:lnSpc>
                <a:spcPct val="85000"/>
              </a:lnSpc>
              <a:defRPr/>
            </a:pPr>
            <a:r>
              <a:rPr lang="en-GB" sz="900" dirty="0"/>
              <a:t>Base: 	n=60</a:t>
            </a:r>
          </a:p>
          <a:p>
            <a:pPr>
              <a:defRPr/>
            </a:pPr>
            <a:r>
              <a:rPr lang="en-GB" sz="900" dirty="0"/>
              <a:t>Q8 When selecting maintenance therapy, regardless of the guidelines or norms how important are the following criteria to you? To answer this question, please use a scale from 1 to 10, where 1 means “not important at all” and 10 means “extremely important”. You may use the values in between.</a:t>
            </a:r>
            <a:endParaRPr lang="pt-PT" sz="900" dirty="0"/>
          </a:p>
          <a:p>
            <a:pPr marL="396875" indent="-396875">
              <a:lnSpc>
                <a:spcPct val="85000"/>
              </a:lnSpc>
              <a:defRPr/>
            </a:pPr>
            <a:endParaRPr lang="en-GB" sz="900" dirty="0"/>
          </a:p>
        </p:txBody>
      </p:sp>
      <p:graphicFrame>
        <p:nvGraphicFramePr>
          <p:cNvPr id="11266" name="Object 167"/>
          <p:cNvGraphicFramePr>
            <a:graphicFrameLocks noChangeAspect="1"/>
          </p:cNvGraphicFramePr>
          <p:nvPr/>
        </p:nvGraphicFramePr>
        <p:xfrm>
          <a:off x="4183063" y="2058988"/>
          <a:ext cx="4910137" cy="4659312"/>
        </p:xfrm>
        <a:graphic>
          <a:graphicData uri="http://schemas.openxmlformats.org/presentationml/2006/ole">
            <mc:AlternateContent xmlns:mc="http://schemas.openxmlformats.org/markup-compatibility/2006">
              <mc:Choice xmlns:v="urn:schemas-microsoft-com:vml" Requires="v">
                <p:oleObj spid="_x0000_s248848" r:id="rId4" imgW="4913802" imgH="4657748" progId="Excel.Sheet.8">
                  <p:embed/>
                </p:oleObj>
              </mc:Choice>
              <mc:Fallback>
                <p:oleObj r:id="rId4" imgW="4913802" imgH="4657748" progId="Excel.Sheet.8">
                  <p:embed/>
                  <p:pic>
                    <p:nvPicPr>
                      <p:cNvPr id="0" name="Object 1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3063" y="2058988"/>
                        <a:ext cx="4910137" cy="4659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0" name="Text Box 170"/>
          <p:cNvSpPr txBox="1">
            <a:spLocks noChangeArrowheads="1"/>
          </p:cNvSpPr>
          <p:nvPr/>
        </p:nvSpPr>
        <p:spPr bwMode="gray">
          <a:xfrm>
            <a:off x="7585075" y="2347913"/>
            <a:ext cx="436017" cy="147733"/>
          </a:xfrm>
          <a:prstGeom prst="rect">
            <a:avLst/>
          </a:prstGeom>
          <a:noFill/>
          <a:ln w="9525" algn="ctr">
            <a:noFill/>
            <a:miter lim="800000"/>
            <a:headEnd/>
            <a:tailEnd/>
          </a:ln>
        </p:spPr>
        <p:txBody>
          <a:bodyPr wrap="none" lIns="0" tIns="0" rIns="0" bIns="0">
            <a:spAutoFit/>
          </a:bodyPr>
          <a:lstStyle/>
          <a:p>
            <a:pPr eaLnBrk="0" hangingPunct="0">
              <a:lnSpc>
                <a:spcPct val="80000"/>
              </a:lnSpc>
            </a:pPr>
            <a:r>
              <a:rPr lang="en-GB" sz="1200" b="1" dirty="0" err="1" smtClean="0"/>
              <a:t>Média</a:t>
            </a:r>
            <a:endParaRPr lang="en-GB" sz="1200" b="1" dirty="0"/>
          </a:p>
        </p:txBody>
      </p:sp>
      <p:sp>
        <p:nvSpPr>
          <p:cNvPr id="11271" name="Text Box 172"/>
          <p:cNvSpPr txBox="1">
            <a:spLocks noChangeArrowheads="1"/>
          </p:cNvSpPr>
          <p:nvPr/>
        </p:nvSpPr>
        <p:spPr bwMode="gray">
          <a:xfrm>
            <a:off x="118753" y="2470213"/>
            <a:ext cx="4156385" cy="3847651"/>
          </a:xfrm>
          <a:prstGeom prst="rect">
            <a:avLst/>
          </a:prstGeom>
          <a:noFill/>
          <a:ln w="25400" algn="ctr">
            <a:noFill/>
            <a:miter lim="800000"/>
            <a:headEnd/>
            <a:tailEnd/>
          </a:ln>
        </p:spPr>
        <p:txBody>
          <a:bodyPr wrap="square" lIns="18000" tIns="18000" rIns="18000" bIns="18000">
            <a:spAutoFit/>
          </a:bodyPr>
          <a:lstStyle/>
          <a:p>
            <a:pPr algn="r">
              <a:lnSpc>
                <a:spcPct val="100000"/>
              </a:lnSpc>
              <a:spcBef>
                <a:spcPts val="0"/>
              </a:spcBef>
              <a:spcAft>
                <a:spcPts val="900"/>
              </a:spcAft>
            </a:pPr>
            <a:r>
              <a:rPr lang="pt-PT" sz="1200" dirty="0"/>
              <a:t>Adequado para doentes com patologias </a:t>
            </a:r>
            <a:r>
              <a:rPr lang="pt-PT" sz="1200" dirty="0" smtClean="0"/>
              <a:t>concomitantes</a:t>
            </a:r>
            <a:endParaRPr lang="en-GB" sz="1200" dirty="0"/>
          </a:p>
          <a:p>
            <a:pPr algn="r">
              <a:lnSpc>
                <a:spcPct val="100000"/>
              </a:lnSpc>
              <a:spcBef>
                <a:spcPts val="0"/>
              </a:spcBef>
              <a:spcAft>
                <a:spcPts val="900"/>
              </a:spcAft>
            </a:pPr>
            <a:r>
              <a:rPr lang="pt-PT" sz="1200" dirty="0" smtClean="0"/>
              <a:t>Tolerabilidade/perfil </a:t>
            </a:r>
            <a:r>
              <a:rPr lang="pt-PT" sz="1200" dirty="0"/>
              <a:t>de segurança</a:t>
            </a:r>
            <a:endParaRPr lang="en-GB" sz="1200" dirty="0"/>
          </a:p>
          <a:p>
            <a:pPr algn="r">
              <a:lnSpc>
                <a:spcPct val="100000"/>
              </a:lnSpc>
              <a:spcBef>
                <a:spcPts val="0"/>
              </a:spcBef>
              <a:spcAft>
                <a:spcPts val="900"/>
              </a:spcAft>
            </a:pPr>
            <a:r>
              <a:rPr lang="pt-PT" sz="1200" dirty="0" smtClean="0"/>
              <a:t>Eficácia </a:t>
            </a:r>
            <a:r>
              <a:rPr lang="pt-PT" sz="1200" dirty="0"/>
              <a:t>em controlar </a:t>
            </a:r>
            <a:r>
              <a:rPr lang="pt-PT" sz="1200" dirty="0" smtClean="0"/>
              <a:t>a “ressaca” </a:t>
            </a:r>
            <a:r>
              <a:rPr lang="pt-PT" sz="1200" dirty="0"/>
              <a:t>ou </a:t>
            </a:r>
            <a:r>
              <a:rPr lang="pt-PT" sz="1200" dirty="0" smtClean="0"/>
              <a:t>vontade </a:t>
            </a:r>
            <a:r>
              <a:rPr lang="pt-PT" sz="1200" dirty="0" smtClean="0"/>
              <a:t>de </a:t>
            </a:r>
            <a:r>
              <a:rPr lang="pt-PT" sz="1200" dirty="0"/>
              <a:t>consumir</a:t>
            </a:r>
            <a:endParaRPr lang="en-GB" sz="1200" dirty="0" smtClean="0"/>
          </a:p>
          <a:p>
            <a:pPr algn="r">
              <a:lnSpc>
                <a:spcPct val="100000"/>
              </a:lnSpc>
              <a:spcBef>
                <a:spcPts val="0"/>
              </a:spcBef>
              <a:spcAft>
                <a:spcPts val="900"/>
              </a:spcAft>
            </a:pPr>
            <a:r>
              <a:rPr lang="pt-PT" sz="1200" dirty="0"/>
              <a:t>Perfil de interacções medicamentosas </a:t>
            </a:r>
            <a:r>
              <a:rPr lang="pt-PT" sz="1200" dirty="0" smtClean="0"/>
              <a:t>do </a:t>
            </a:r>
            <a:r>
              <a:rPr lang="pt-PT" sz="1200" dirty="0" smtClean="0"/>
              <a:t>fármaco</a:t>
            </a:r>
            <a:endParaRPr lang="en-GB" sz="1200" dirty="0"/>
          </a:p>
          <a:p>
            <a:pPr algn="r">
              <a:lnSpc>
                <a:spcPct val="100000"/>
              </a:lnSpc>
              <a:spcBef>
                <a:spcPts val="0"/>
              </a:spcBef>
              <a:spcAft>
                <a:spcPts val="900"/>
              </a:spcAft>
            </a:pPr>
            <a:r>
              <a:rPr lang="pt-PT" sz="1200" dirty="0"/>
              <a:t>Objectivos terapêuticos do doente, por  </a:t>
            </a:r>
            <a:r>
              <a:rPr lang="pt-PT" sz="1200" dirty="0" smtClean="0"/>
              <a:t>exemplo desintoxicação</a:t>
            </a:r>
            <a:r>
              <a:rPr lang="pt-PT" sz="1200" dirty="0"/>
              <a:t>, manutenção etc...</a:t>
            </a:r>
            <a:endParaRPr lang="en-GB" sz="1200" dirty="0"/>
          </a:p>
          <a:p>
            <a:pPr algn="r">
              <a:lnSpc>
                <a:spcPct val="100000"/>
              </a:lnSpc>
              <a:spcBef>
                <a:spcPts val="0"/>
              </a:spcBef>
              <a:spcAft>
                <a:spcPts val="900"/>
              </a:spcAft>
            </a:pPr>
            <a:r>
              <a:rPr lang="pt-PT" sz="1200" dirty="0"/>
              <a:t>Administração fácil e cómoda do fármaco</a:t>
            </a:r>
            <a:endParaRPr lang="en-GB" sz="1200" dirty="0"/>
          </a:p>
          <a:p>
            <a:pPr algn="r">
              <a:lnSpc>
                <a:spcPct val="100000"/>
              </a:lnSpc>
              <a:spcBef>
                <a:spcPts val="0"/>
              </a:spcBef>
              <a:spcAft>
                <a:spcPts val="900"/>
              </a:spcAft>
            </a:pPr>
            <a:r>
              <a:rPr lang="pt-PT" sz="1200" dirty="0"/>
              <a:t>Risco de </a:t>
            </a:r>
            <a:r>
              <a:rPr lang="pt-PT" sz="1200" dirty="0" smtClean="0"/>
              <a:t>má utilização </a:t>
            </a:r>
            <a:r>
              <a:rPr lang="pt-PT" sz="1200" dirty="0"/>
              <a:t>e/ou desvio da </a:t>
            </a:r>
            <a:r>
              <a:rPr lang="pt-PT" sz="1200" dirty="0" smtClean="0"/>
              <a:t>medicação</a:t>
            </a:r>
            <a:endParaRPr lang="en-GB" sz="1200" dirty="0"/>
          </a:p>
          <a:p>
            <a:pPr algn="r">
              <a:lnSpc>
                <a:spcPct val="100000"/>
              </a:lnSpc>
              <a:spcBef>
                <a:spcPts val="0"/>
              </a:spcBef>
              <a:spcAft>
                <a:spcPts val="900"/>
              </a:spcAft>
            </a:pPr>
            <a:r>
              <a:rPr lang="pt-PT" sz="1200" dirty="0"/>
              <a:t>Experiência anterior com a medicação </a:t>
            </a:r>
            <a:endParaRPr lang="en-GB" sz="1200" dirty="0"/>
          </a:p>
          <a:p>
            <a:pPr algn="r">
              <a:lnSpc>
                <a:spcPct val="100000"/>
              </a:lnSpc>
              <a:spcBef>
                <a:spcPts val="0"/>
              </a:spcBef>
              <a:spcAft>
                <a:spcPts val="900"/>
              </a:spcAft>
            </a:pPr>
            <a:r>
              <a:rPr lang="pt-PT" sz="1200" dirty="0"/>
              <a:t>Custo da terapêutica</a:t>
            </a:r>
            <a:endParaRPr lang="en-GB" sz="1200" dirty="0"/>
          </a:p>
          <a:p>
            <a:pPr algn="r">
              <a:lnSpc>
                <a:spcPct val="100000"/>
              </a:lnSpc>
              <a:spcBef>
                <a:spcPts val="0"/>
              </a:spcBef>
              <a:spcAft>
                <a:spcPts val="900"/>
              </a:spcAft>
            </a:pPr>
            <a:r>
              <a:rPr lang="pt-PT" sz="1200" dirty="0"/>
              <a:t>Grau de dependência </a:t>
            </a:r>
            <a:r>
              <a:rPr lang="pt-PT" sz="1200" dirty="0" smtClean="0"/>
              <a:t>do </a:t>
            </a:r>
            <a:r>
              <a:rPr lang="pt-PT" sz="1200" dirty="0"/>
              <a:t>doente</a:t>
            </a:r>
            <a:endParaRPr lang="en-GB" sz="1200" dirty="0"/>
          </a:p>
          <a:p>
            <a:pPr algn="r">
              <a:lnSpc>
                <a:spcPct val="100000"/>
              </a:lnSpc>
              <a:spcBef>
                <a:spcPts val="0"/>
              </a:spcBef>
              <a:spcAft>
                <a:spcPts val="900"/>
              </a:spcAft>
            </a:pPr>
            <a:r>
              <a:rPr lang="pt-PT" sz="1200" dirty="0"/>
              <a:t>O doente fez uma preparação prévia</a:t>
            </a:r>
            <a:endParaRPr lang="en-GB" sz="1200" dirty="0"/>
          </a:p>
          <a:p>
            <a:pPr algn="r">
              <a:lnSpc>
                <a:spcPct val="100000"/>
              </a:lnSpc>
              <a:spcBef>
                <a:spcPts val="0"/>
              </a:spcBef>
              <a:spcAft>
                <a:spcPts val="900"/>
              </a:spcAft>
            </a:pPr>
            <a:r>
              <a:rPr lang="pt-PT" sz="1200" dirty="0"/>
              <a:t>Pedido do doente para a terapêutica </a:t>
            </a:r>
            <a:r>
              <a:rPr lang="pt-PT" sz="1200" dirty="0" smtClean="0"/>
              <a:t>em </a:t>
            </a:r>
            <a:r>
              <a:rPr lang="pt-PT" sz="1200" dirty="0"/>
              <a:t>causa</a:t>
            </a:r>
            <a:endParaRPr lang="en-GB" sz="1200" dirty="0"/>
          </a:p>
        </p:txBody>
      </p:sp>
      <p:sp>
        <p:nvSpPr>
          <p:cNvPr id="11272" name="Text Box 57"/>
          <p:cNvSpPr txBox="1">
            <a:spLocks noChangeArrowheads="1"/>
          </p:cNvSpPr>
          <p:nvPr/>
        </p:nvSpPr>
        <p:spPr bwMode="gray">
          <a:xfrm>
            <a:off x="7988300" y="1216025"/>
            <a:ext cx="295275" cy="117475"/>
          </a:xfrm>
          <a:prstGeom prst="rect">
            <a:avLst/>
          </a:prstGeom>
          <a:solidFill>
            <a:schemeClr val="tx2"/>
          </a:solidFill>
          <a:ln w="9525" algn="ctr">
            <a:noFill/>
            <a:miter lim="800000"/>
            <a:headEnd/>
            <a:tailEnd/>
          </a:ln>
        </p:spPr>
        <p:txBody>
          <a:bodyPr wrap="none" lIns="0" tIns="0" rIns="0" bIns="0" anchor="b">
            <a:spAutoFit/>
          </a:bodyPr>
          <a:lstStyle/>
          <a:p>
            <a:pPr marL="396875" indent="-396875">
              <a:lnSpc>
                <a:spcPct val="85000"/>
              </a:lnSpc>
            </a:pPr>
            <a:r>
              <a:rPr lang="en-GB" sz="900" b="1" dirty="0">
                <a:solidFill>
                  <a:schemeClr val="bg1"/>
                </a:solidFill>
              </a:rPr>
              <a:t>Mean</a:t>
            </a:r>
          </a:p>
        </p:txBody>
      </p:sp>
      <p:sp>
        <p:nvSpPr>
          <p:cNvPr id="9" name="TextBox 8"/>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GB" dirty="0" smtClean="0"/>
              <a:t>Therapy Goals</a:t>
            </a:r>
            <a:br>
              <a:rPr lang="en-GB" dirty="0" smtClean="0"/>
            </a:br>
            <a:r>
              <a:rPr lang="en-GB" sz="2000" dirty="0" smtClean="0"/>
              <a:t>Mean Scores</a:t>
            </a:r>
          </a:p>
        </p:txBody>
      </p:sp>
      <p:sp>
        <p:nvSpPr>
          <p:cNvPr id="19460" name="Rectangle 3"/>
          <p:cNvSpPr>
            <a:spLocks noGrp="1" noChangeArrowheads="1"/>
          </p:cNvSpPr>
          <p:nvPr>
            <p:ph type="body" idx="1"/>
          </p:nvPr>
        </p:nvSpPr>
        <p:spPr bwMode="gray">
          <a:xfrm>
            <a:off x="557213" y="1603375"/>
            <a:ext cx="8069262" cy="581025"/>
          </a:xfrm>
        </p:spPr>
        <p:txBody>
          <a:bodyPr/>
          <a:lstStyle/>
          <a:p>
            <a:pPr eaLnBrk="1" hangingPunct="1"/>
            <a:r>
              <a:rPr lang="en-GB" sz="1400" dirty="0" smtClean="0">
                <a:solidFill>
                  <a:schemeClr val="tx1"/>
                </a:solidFill>
              </a:rPr>
              <a:t>The most important goals physicians see in MT are “reduction of health risks”, “reduction of physical comorbidities” and “social stabilisation of the patient”. “Long term maintenance therapy” appears as the least important goal</a:t>
            </a:r>
            <a:r>
              <a:rPr lang="en-GB" dirty="0" smtClean="0">
                <a:solidFill>
                  <a:schemeClr val="tx1"/>
                </a:solidFill>
              </a:rPr>
              <a:t>.</a:t>
            </a:r>
          </a:p>
        </p:txBody>
      </p:sp>
      <p:sp>
        <p:nvSpPr>
          <p:cNvPr id="19461" name="Text Box 5"/>
          <p:cNvSpPr txBox="1">
            <a:spLocks noChangeArrowheads="1"/>
          </p:cNvSpPr>
          <p:nvPr/>
        </p:nvSpPr>
        <p:spPr bwMode="gray">
          <a:xfrm>
            <a:off x="603250" y="6119813"/>
            <a:ext cx="8027988" cy="471487"/>
          </a:xfrm>
          <a:prstGeom prst="rect">
            <a:avLst/>
          </a:prstGeom>
          <a:noFill/>
          <a:ln w="9525" algn="ctr">
            <a:noFill/>
            <a:miter lim="800000"/>
            <a:headEnd/>
            <a:tailEnd/>
          </a:ln>
        </p:spPr>
        <p:txBody>
          <a:bodyPr lIns="0" tIns="0" rIns="0" bIns="0" anchor="b">
            <a:spAutoFit/>
          </a:bodyPr>
          <a:lstStyle/>
          <a:p>
            <a:pPr marL="396875" indent="-396875">
              <a:lnSpc>
                <a:spcPct val="85000"/>
              </a:lnSpc>
            </a:pPr>
            <a:r>
              <a:rPr lang="en-GB" sz="900" dirty="0"/>
              <a:t>Means</a:t>
            </a:r>
          </a:p>
          <a:p>
            <a:pPr marL="396875" indent="-396875">
              <a:lnSpc>
                <a:spcPct val="85000"/>
              </a:lnSpc>
            </a:pPr>
            <a:r>
              <a:rPr lang="en-GB" sz="900" dirty="0"/>
              <a:t>Base: 	n=60 </a:t>
            </a:r>
          </a:p>
          <a:p>
            <a:pPr marL="396875" indent="-396875">
              <a:lnSpc>
                <a:spcPct val="85000"/>
              </a:lnSpc>
            </a:pPr>
            <a:r>
              <a:rPr lang="en-GB" sz="900" dirty="0"/>
              <a:t>Q17	I will now read you several possible goals of substitution therapy. I’d like you to tell me how important reaching each of these goals is for you personally. Scale: 1=not important at all, 10=extremely important</a:t>
            </a:r>
          </a:p>
        </p:txBody>
      </p:sp>
      <p:graphicFrame>
        <p:nvGraphicFramePr>
          <p:cNvPr id="19458" name="Object 6"/>
          <p:cNvGraphicFramePr>
            <a:graphicFrameLocks noChangeAspect="1"/>
          </p:cNvGraphicFramePr>
          <p:nvPr/>
        </p:nvGraphicFramePr>
        <p:xfrm>
          <a:off x="4178300" y="2252663"/>
          <a:ext cx="4541838" cy="3892550"/>
        </p:xfrm>
        <a:graphic>
          <a:graphicData uri="http://schemas.openxmlformats.org/presentationml/2006/ole">
            <mc:AlternateContent xmlns:mc="http://schemas.openxmlformats.org/markup-compatibility/2006">
              <mc:Choice xmlns:v="urn:schemas-microsoft-com:vml" Requires="v">
                <p:oleObj spid="_x0000_s247822" r:id="rId4" imgW="4541914" imgH="3889585" progId="Excel.Sheet.8">
                  <p:embed/>
                </p:oleObj>
              </mc:Choice>
              <mc:Fallback>
                <p:oleObj r:id="rId4" imgW="4541914" imgH="3889585" progId="Excel.Sheet.8">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8300" y="2252663"/>
                        <a:ext cx="4541838" cy="3892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2" name="Text Box 7"/>
          <p:cNvSpPr txBox="1">
            <a:spLocks noChangeArrowheads="1"/>
          </p:cNvSpPr>
          <p:nvPr/>
        </p:nvSpPr>
        <p:spPr bwMode="gray">
          <a:xfrm>
            <a:off x="7585075" y="2347913"/>
            <a:ext cx="436017" cy="147733"/>
          </a:xfrm>
          <a:prstGeom prst="rect">
            <a:avLst/>
          </a:prstGeom>
          <a:noFill/>
          <a:ln w="9525" algn="ctr">
            <a:noFill/>
            <a:miter lim="800000"/>
            <a:headEnd/>
            <a:tailEnd/>
          </a:ln>
        </p:spPr>
        <p:txBody>
          <a:bodyPr wrap="none" lIns="0" tIns="0" rIns="0" bIns="0">
            <a:spAutoFit/>
          </a:bodyPr>
          <a:lstStyle/>
          <a:p>
            <a:pPr eaLnBrk="0" hangingPunct="0">
              <a:lnSpc>
                <a:spcPct val="80000"/>
              </a:lnSpc>
            </a:pPr>
            <a:r>
              <a:rPr lang="pt-PT" sz="1200" b="1" dirty="0" smtClean="0"/>
              <a:t>Média</a:t>
            </a:r>
            <a:endParaRPr lang="pt-PT" sz="1200" b="1" dirty="0"/>
          </a:p>
        </p:txBody>
      </p:sp>
      <p:sp>
        <p:nvSpPr>
          <p:cNvPr id="19463" name="Text Box 8"/>
          <p:cNvSpPr txBox="1">
            <a:spLocks noChangeArrowheads="1"/>
          </p:cNvSpPr>
          <p:nvPr/>
        </p:nvSpPr>
        <p:spPr bwMode="gray">
          <a:xfrm>
            <a:off x="510639" y="2731199"/>
            <a:ext cx="3745449" cy="3388613"/>
          </a:xfrm>
          <a:prstGeom prst="rect">
            <a:avLst/>
          </a:prstGeom>
          <a:noFill/>
          <a:ln w="25400" algn="ctr">
            <a:noFill/>
            <a:miter lim="800000"/>
            <a:headEnd/>
            <a:tailEnd/>
          </a:ln>
        </p:spPr>
        <p:txBody>
          <a:bodyPr lIns="18000" tIns="18000" rIns="18000" bIns="18000"/>
          <a:lstStyle/>
          <a:p>
            <a:pPr algn="r">
              <a:lnSpc>
                <a:spcPct val="85000"/>
              </a:lnSpc>
              <a:spcBef>
                <a:spcPct val="102000"/>
              </a:spcBef>
            </a:pPr>
            <a:r>
              <a:rPr lang="pt-PT" sz="1100" dirty="0"/>
              <a:t>Redução de riscos para a saúde</a:t>
            </a:r>
          </a:p>
          <a:p>
            <a:pPr algn="r">
              <a:lnSpc>
                <a:spcPct val="85000"/>
              </a:lnSpc>
              <a:spcBef>
                <a:spcPct val="102000"/>
              </a:spcBef>
            </a:pPr>
            <a:r>
              <a:rPr lang="pt-PT" sz="1100" dirty="0"/>
              <a:t>Redução de comorbilidades físicas</a:t>
            </a:r>
          </a:p>
          <a:p>
            <a:pPr algn="r">
              <a:lnSpc>
                <a:spcPct val="85000"/>
              </a:lnSpc>
              <a:spcBef>
                <a:spcPct val="102000"/>
              </a:spcBef>
            </a:pPr>
            <a:r>
              <a:rPr lang="pt-PT" sz="1100" dirty="0"/>
              <a:t>Estabilidade social do </a:t>
            </a:r>
            <a:r>
              <a:rPr lang="pt-PT" sz="1100" dirty="0" smtClean="0"/>
              <a:t>doente</a:t>
            </a:r>
          </a:p>
          <a:p>
            <a:pPr algn="r">
              <a:lnSpc>
                <a:spcPct val="85000"/>
              </a:lnSpc>
              <a:spcBef>
                <a:spcPct val="102000"/>
              </a:spcBef>
            </a:pPr>
            <a:r>
              <a:rPr lang="pt-PT" sz="1100" dirty="0"/>
              <a:t>Reintegração do doente na sociedade</a:t>
            </a:r>
            <a:endParaRPr lang="pt-PT" sz="1100" dirty="0" smtClean="0"/>
          </a:p>
          <a:p>
            <a:pPr algn="r">
              <a:lnSpc>
                <a:spcPct val="85000"/>
              </a:lnSpc>
              <a:spcBef>
                <a:spcPct val="102000"/>
              </a:spcBef>
            </a:pPr>
            <a:r>
              <a:rPr lang="pt-PT" sz="1100" dirty="0"/>
              <a:t>Redução de comorbilidades mentais</a:t>
            </a:r>
            <a:r>
              <a:rPr lang="pt-PT" sz="1100" dirty="0" smtClean="0"/>
              <a:t>  </a:t>
            </a:r>
            <a:endParaRPr lang="pt-PT" sz="1100" dirty="0"/>
          </a:p>
          <a:p>
            <a:pPr algn="r"/>
            <a:endParaRPr lang="pt-PT" sz="1100" dirty="0" smtClean="0"/>
          </a:p>
          <a:p>
            <a:pPr algn="r"/>
            <a:r>
              <a:rPr lang="pt-PT" sz="1100" dirty="0" smtClean="0"/>
              <a:t>Redução </a:t>
            </a:r>
            <a:r>
              <a:rPr lang="pt-PT" sz="1100" dirty="0"/>
              <a:t>de actividades ilegais (roubo, etc) / </a:t>
            </a:r>
            <a:r>
              <a:rPr lang="pt-PT" sz="1100" dirty="0" smtClean="0"/>
              <a:t>crimes relacionados </a:t>
            </a:r>
            <a:r>
              <a:rPr lang="pt-PT" sz="1100" dirty="0"/>
              <a:t>com </a:t>
            </a:r>
            <a:r>
              <a:rPr lang="pt-PT" sz="1100" dirty="0" smtClean="0"/>
              <a:t>substâncias </a:t>
            </a:r>
            <a:r>
              <a:rPr lang="pt-PT" sz="1100" dirty="0" smtClean="0"/>
              <a:t> </a:t>
            </a:r>
            <a:r>
              <a:rPr lang="pt-PT" sz="1100" dirty="0"/>
              <a:t>ilegais ou </a:t>
            </a:r>
            <a:r>
              <a:rPr lang="pt-PT" sz="1100" dirty="0" smtClean="0"/>
              <a:t>prostituição</a:t>
            </a:r>
          </a:p>
          <a:p>
            <a:pPr algn="r"/>
            <a:endParaRPr lang="pt-PT" sz="1100" dirty="0"/>
          </a:p>
          <a:p>
            <a:pPr algn="r"/>
            <a:r>
              <a:rPr lang="pt-PT" sz="1100" dirty="0"/>
              <a:t>Redução do uso de substâncias </a:t>
            </a:r>
            <a:r>
              <a:rPr lang="pt-PT" sz="1100" dirty="0" smtClean="0"/>
              <a:t>ilegais</a:t>
            </a:r>
          </a:p>
          <a:p>
            <a:pPr algn="r"/>
            <a:endParaRPr lang="pt-PT" sz="1100" dirty="0"/>
          </a:p>
          <a:p>
            <a:pPr algn="r"/>
            <a:r>
              <a:rPr lang="pt-PT" sz="1100" dirty="0" smtClean="0"/>
              <a:t> </a:t>
            </a:r>
            <a:r>
              <a:rPr lang="pt-PT" sz="1100" dirty="0"/>
              <a:t>Parar com o uso de substâncias </a:t>
            </a:r>
            <a:r>
              <a:rPr lang="pt-PT" sz="1100" dirty="0" smtClean="0"/>
              <a:t>ilegais</a:t>
            </a:r>
          </a:p>
          <a:p>
            <a:pPr algn="r"/>
            <a:endParaRPr lang="pt-PT" sz="1100" dirty="0"/>
          </a:p>
          <a:p>
            <a:pPr algn="r"/>
            <a:r>
              <a:rPr lang="pt-PT" sz="1100" dirty="0"/>
              <a:t>Atingir um estado livre do uso de </a:t>
            </a:r>
            <a:r>
              <a:rPr lang="pt-PT" sz="1100" dirty="0" smtClean="0"/>
              <a:t>substâncias </a:t>
            </a:r>
            <a:r>
              <a:rPr lang="pt-PT" sz="1100" dirty="0"/>
              <a:t>(opiáceos ilegais e </a:t>
            </a:r>
            <a:r>
              <a:rPr lang="pt-PT" sz="1100" dirty="0" smtClean="0"/>
              <a:t>medicação </a:t>
            </a:r>
            <a:r>
              <a:rPr lang="pt-PT" sz="1100" dirty="0"/>
              <a:t>prescrita</a:t>
            </a:r>
            <a:r>
              <a:rPr lang="pt-PT" sz="1100" dirty="0" smtClean="0"/>
              <a:t>)</a:t>
            </a:r>
          </a:p>
          <a:p>
            <a:pPr algn="r"/>
            <a:endParaRPr lang="pt-PT" sz="1100" dirty="0"/>
          </a:p>
          <a:p>
            <a:pPr algn="r"/>
            <a:r>
              <a:rPr lang="pt-PT" sz="1100" dirty="0"/>
              <a:t>Terapêutica de manutenção a longo </a:t>
            </a:r>
            <a:r>
              <a:rPr lang="pt-PT" sz="1100" dirty="0" smtClean="0"/>
              <a:t> prazo</a:t>
            </a:r>
            <a:endParaRPr lang="en-GB" sz="1100" dirty="0"/>
          </a:p>
        </p:txBody>
      </p:sp>
      <p:sp>
        <p:nvSpPr>
          <p:cNvPr id="19464" name="Text Box 57"/>
          <p:cNvSpPr txBox="1">
            <a:spLocks noChangeArrowheads="1"/>
          </p:cNvSpPr>
          <p:nvPr/>
        </p:nvSpPr>
        <p:spPr bwMode="gray">
          <a:xfrm>
            <a:off x="7988300" y="1216025"/>
            <a:ext cx="358775" cy="117475"/>
          </a:xfrm>
          <a:prstGeom prst="rect">
            <a:avLst/>
          </a:prstGeom>
          <a:solidFill>
            <a:schemeClr val="tx2"/>
          </a:solidFill>
          <a:ln w="9525" algn="ctr">
            <a:noFill/>
            <a:miter lim="800000"/>
            <a:headEnd/>
            <a:tailEnd/>
          </a:ln>
        </p:spPr>
        <p:txBody>
          <a:bodyPr wrap="none" lIns="0" tIns="0" rIns="0" bIns="0" anchor="b">
            <a:spAutoFit/>
          </a:bodyPr>
          <a:lstStyle/>
          <a:p>
            <a:pPr marL="396875" indent="-396875">
              <a:lnSpc>
                <a:spcPct val="85000"/>
              </a:lnSpc>
            </a:pPr>
            <a:r>
              <a:rPr lang="en-GB" sz="900" b="1" dirty="0">
                <a:solidFill>
                  <a:schemeClr val="bg1"/>
                </a:solidFill>
              </a:rPr>
              <a:t>Means</a:t>
            </a:r>
          </a:p>
        </p:txBody>
      </p:sp>
      <p:sp>
        <p:nvSpPr>
          <p:cNvPr id="9" name="TextBox 8"/>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5" y="2805178"/>
            <a:ext cx="6257925" cy="302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7651" name="Group 2"/>
          <p:cNvGrpSpPr>
            <a:grpSpLocks/>
          </p:cNvGrpSpPr>
          <p:nvPr/>
        </p:nvGrpSpPr>
        <p:grpSpPr bwMode="auto">
          <a:xfrm>
            <a:off x="579438" y="0"/>
            <a:ext cx="1585912" cy="284163"/>
            <a:chOff x="365" y="0"/>
            <a:chExt cx="999" cy="179"/>
          </a:xfrm>
        </p:grpSpPr>
        <p:sp>
          <p:nvSpPr>
            <p:cNvPr id="27681" name="Text Box 3"/>
            <p:cNvSpPr txBox="1">
              <a:spLocks noChangeArrowheads="1"/>
            </p:cNvSpPr>
            <p:nvPr/>
          </p:nvSpPr>
          <p:spPr bwMode="gray">
            <a:xfrm>
              <a:off x="365" y="0"/>
              <a:ext cx="492" cy="179"/>
            </a:xfrm>
            <a:prstGeom prst="rect">
              <a:avLst/>
            </a:prstGeom>
            <a:solidFill>
              <a:schemeClr val="bg2"/>
            </a:solidFill>
            <a:ln w="25400" algn="ctr">
              <a:noFill/>
              <a:miter lim="800000"/>
              <a:headEnd/>
              <a:tailEnd/>
            </a:ln>
          </p:spPr>
          <p:txBody>
            <a:bodyPr lIns="45720" rIns="45720">
              <a:spAutoFit/>
            </a:bodyPr>
            <a:lstStyle/>
            <a:p>
              <a:pPr algn="ctr"/>
              <a:r>
                <a:rPr lang="en-GB" sz="1400" b="1" dirty="0">
                  <a:solidFill>
                    <a:schemeClr val="bg1"/>
                  </a:solidFill>
                </a:rPr>
                <a:t>Patients</a:t>
              </a:r>
            </a:p>
          </p:txBody>
        </p:sp>
        <p:sp>
          <p:nvSpPr>
            <p:cNvPr id="27682" name="Text Box 4"/>
            <p:cNvSpPr txBox="1">
              <a:spLocks noChangeArrowheads="1"/>
            </p:cNvSpPr>
            <p:nvPr/>
          </p:nvSpPr>
          <p:spPr bwMode="gray">
            <a:xfrm>
              <a:off x="872" y="0"/>
              <a:ext cx="492" cy="179"/>
            </a:xfrm>
            <a:prstGeom prst="rect">
              <a:avLst/>
            </a:prstGeom>
            <a:solidFill>
              <a:srgbClr val="F8F8F8"/>
            </a:solidFill>
            <a:ln w="25400" algn="ctr">
              <a:noFill/>
              <a:miter lim="800000"/>
              <a:headEnd/>
              <a:tailEnd/>
            </a:ln>
          </p:spPr>
          <p:txBody>
            <a:bodyPr lIns="45720" rIns="45720">
              <a:spAutoFit/>
            </a:bodyPr>
            <a:lstStyle/>
            <a:p>
              <a:pPr algn="ctr"/>
              <a:r>
                <a:rPr lang="en-GB" sz="1400" b="1" dirty="0">
                  <a:solidFill>
                    <a:srgbClr val="EAEAEA"/>
                  </a:solidFill>
                </a:rPr>
                <a:t>Users</a:t>
              </a:r>
            </a:p>
          </p:txBody>
        </p:sp>
      </p:grpSp>
      <p:sp>
        <p:nvSpPr>
          <p:cNvPr id="27652" name="Rectangle 5"/>
          <p:cNvSpPr>
            <a:spLocks noGrp="1" noChangeArrowheads="1"/>
          </p:cNvSpPr>
          <p:nvPr>
            <p:ph type="title"/>
          </p:nvPr>
        </p:nvSpPr>
        <p:spPr/>
        <p:txBody>
          <a:bodyPr/>
          <a:lstStyle/>
          <a:p>
            <a:pPr eaLnBrk="1" hangingPunct="1"/>
            <a:r>
              <a:rPr lang="en-GB" dirty="0" smtClean="0">
                <a:ea typeface="SimSun" pitchFamily="2" charset="-122"/>
              </a:rPr>
              <a:t>Satisfaction with Current Medication </a:t>
            </a:r>
            <a:br>
              <a:rPr lang="en-GB" dirty="0" smtClean="0">
                <a:ea typeface="SimSun" pitchFamily="2" charset="-122"/>
              </a:rPr>
            </a:br>
            <a:endParaRPr lang="en-GB" sz="2000" dirty="0" smtClean="0">
              <a:ea typeface="SimSun" pitchFamily="2" charset="-122"/>
            </a:endParaRPr>
          </a:p>
        </p:txBody>
      </p:sp>
      <p:sp>
        <p:nvSpPr>
          <p:cNvPr id="27653" name="Rectangle 6"/>
          <p:cNvSpPr>
            <a:spLocks noGrp="1" noChangeArrowheads="1"/>
          </p:cNvSpPr>
          <p:nvPr>
            <p:ph type="body" idx="1"/>
          </p:nvPr>
        </p:nvSpPr>
        <p:spPr bwMode="gray">
          <a:xfrm>
            <a:off x="557213" y="1603375"/>
            <a:ext cx="8069262" cy="193675"/>
          </a:xfrm>
        </p:spPr>
        <p:txBody>
          <a:bodyPr/>
          <a:lstStyle/>
          <a:p>
            <a:pPr eaLnBrk="1" hangingPunct="1"/>
            <a:r>
              <a:rPr lang="en-GB" sz="1400" dirty="0" smtClean="0"/>
              <a:t>Satisfaction is high, independently of the type of medication in use.</a:t>
            </a:r>
          </a:p>
        </p:txBody>
      </p:sp>
      <p:sp>
        <p:nvSpPr>
          <p:cNvPr id="27654" name="Text Box 7"/>
          <p:cNvSpPr txBox="1">
            <a:spLocks noChangeArrowheads="1"/>
          </p:cNvSpPr>
          <p:nvPr/>
        </p:nvSpPr>
        <p:spPr bwMode="gray">
          <a:xfrm>
            <a:off x="603250" y="6356350"/>
            <a:ext cx="8240713" cy="234950"/>
          </a:xfrm>
          <a:prstGeom prst="rect">
            <a:avLst/>
          </a:prstGeom>
          <a:noFill/>
          <a:ln w="9525" algn="ctr">
            <a:noFill/>
            <a:miter lim="800000"/>
            <a:headEnd/>
            <a:tailEnd/>
          </a:ln>
        </p:spPr>
        <p:txBody>
          <a:bodyPr lIns="0" tIns="0" rIns="0" bIns="0" anchor="b">
            <a:spAutoFit/>
          </a:bodyPr>
          <a:lstStyle/>
          <a:p>
            <a:pPr marL="396875" indent="-396875" eaLnBrk="1" hangingPunct="1">
              <a:lnSpc>
                <a:spcPct val="85000"/>
              </a:lnSpc>
            </a:pPr>
            <a:r>
              <a:rPr lang="en-GB" sz="900" dirty="0"/>
              <a:t>Base: 	Patients in MT</a:t>
            </a:r>
          </a:p>
          <a:p>
            <a:pPr marL="396875" indent="-396875" eaLnBrk="1" hangingPunct="1">
              <a:lnSpc>
                <a:spcPct val="85000"/>
              </a:lnSpc>
            </a:pPr>
            <a:r>
              <a:rPr lang="en-GB" sz="900" dirty="0"/>
              <a:t>A14	All in all, how satisfied are you with this maintenance medication?</a:t>
            </a:r>
          </a:p>
        </p:txBody>
      </p:sp>
      <p:graphicFrame>
        <p:nvGraphicFramePr>
          <p:cNvPr id="4281353" name="Group 9"/>
          <p:cNvGraphicFramePr>
            <a:graphicFrameLocks noGrp="1"/>
          </p:cNvGraphicFramePr>
          <p:nvPr>
            <p:extLst>
              <p:ext uri="{D42A27DB-BD31-4B8C-83A1-F6EECF244321}">
                <p14:modId xmlns:p14="http://schemas.microsoft.com/office/powerpoint/2010/main" val="18718650"/>
              </p:ext>
            </p:extLst>
          </p:nvPr>
        </p:nvGraphicFramePr>
        <p:xfrm>
          <a:off x="754063" y="5771263"/>
          <a:ext cx="5896120" cy="487680"/>
        </p:xfrm>
        <a:graphic>
          <a:graphicData uri="http://schemas.openxmlformats.org/drawingml/2006/table">
            <a:tbl>
              <a:tblPr/>
              <a:tblGrid>
                <a:gridCol w="1846634"/>
                <a:gridCol w="985652"/>
                <a:gridCol w="1092530"/>
                <a:gridCol w="1033153"/>
                <a:gridCol w="938151"/>
              </a:tblGrid>
              <a:tr h="153988">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pt-PT" sz="11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Média</a:t>
                      </a:r>
                    </a:p>
                  </a:txBody>
                  <a:tcPr marL="18288" marR="18288" marT="18288" marB="18288" anchor="ctr" horzOverflow="overflow">
                    <a:lnL cap="flat">
                      <a:noFill/>
                    </a:lnL>
                    <a:lnR>
                      <a:noFill/>
                    </a:lnR>
                    <a:lnT cap="flat">
                      <a:noFill/>
                    </a:lnT>
                    <a:lnB>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4,2</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a:noFill/>
                    </a:lnL>
                    <a:lnR>
                      <a:noFill/>
                    </a:lnR>
                    <a:lnT cap="flat">
                      <a:noFill/>
                    </a:lnT>
                    <a:lnB>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4,2</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a:noFill/>
                    </a:lnL>
                    <a:lnR>
                      <a:noFill/>
                    </a:lnR>
                    <a:lnT cap="flat">
                      <a:noFill/>
                    </a:lnT>
                    <a:lnB>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4,2</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a:noFill/>
                    </a:lnL>
                    <a:lnR>
                      <a:noFill/>
                    </a:lnR>
                    <a:lnT cap="flat">
                      <a:noFill/>
                    </a:lnT>
                    <a:lnB>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4,1</a:t>
                      </a:r>
                      <a:endPar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a:noFill/>
                    </a:lnL>
                    <a:lnR>
                      <a:noFill/>
                    </a:lnR>
                    <a:lnT cap="flat">
                      <a:noFill/>
                    </a:lnT>
                    <a:lnB>
                      <a:noFill/>
                    </a:lnB>
                    <a:lnTlToBr>
                      <a:noFill/>
                    </a:lnTlToBr>
                    <a:lnBlToTr>
                      <a:noFill/>
                    </a:lnBlToTr>
                    <a:solidFill>
                      <a:srgbClr val="EAEAEA"/>
                    </a:solidFill>
                  </a:tcPr>
                </a:tc>
              </a:tr>
              <a:tr h="144463">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pt-PT" sz="11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Razoavelmente/ muito satisfeito</a:t>
                      </a:r>
                    </a:p>
                  </a:txBody>
                  <a:tcPr marL="18288" marR="18288" marT="18288" marB="18288" anchor="ctr" horzOverflow="overflow">
                    <a:lnL cap="flat">
                      <a:noFill/>
                    </a:lnL>
                    <a:lnR>
                      <a:noFill/>
                    </a:lnR>
                    <a:lnT>
                      <a:noFill/>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85</a:t>
                      </a:r>
                    </a:p>
                  </a:txBody>
                  <a:tcPr marL="18288" marR="18288" marT="18288" marB="18288" anchor="ctr" horzOverflow="overflow">
                    <a:lnL>
                      <a:noFill/>
                    </a:lnL>
                    <a:lnR>
                      <a:noFill/>
                    </a:lnR>
                    <a:lnT>
                      <a:noFill/>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85</a:t>
                      </a:r>
                    </a:p>
                  </a:txBody>
                  <a:tcPr marL="18288" marR="18288" marT="18288" marB="18288" anchor="ctr" horzOverflow="overflow">
                    <a:lnL>
                      <a:noFill/>
                    </a:lnL>
                    <a:lnR>
                      <a:noFill/>
                    </a:lnR>
                    <a:lnT>
                      <a:noFill/>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89</a:t>
                      </a:r>
                    </a:p>
                  </a:txBody>
                  <a:tcPr marL="18288" marR="18288" marT="18288" marB="18288" anchor="ctr" horzOverflow="overflow">
                    <a:lnL>
                      <a:noFill/>
                    </a:lnL>
                    <a:lnR>
                      <a:noFill/>
                    </a:lnR>
                    <a:lnT>
                      <a:noFill/>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94</a:t>
                      </a:r>
                    </a:p>
                  </a:txBody>
                  <a:tcPr marL="18288" marR="18288" marT="18288" marB="18288" anchor="ctr" horzOverflow="overflow">
                    <a:lnL>
                      <a:noFill/>
                    </a:lnL>
                    <a:lnR>
                      <a:noFill/>
                    </a:lnR>
                    <a:lnT>
                      <a:noFill/>
                    </a:lnT>
                    <a:lnB cap="flat">
                      <a:noFill/>
                    </a:lnB>
                    <a:lnTlToBr>
                      <a:noFill/>
                    </a:lnTlToBr>
                    <a:lnBlToTr>
                      <a:noFill/>
                    </a:lnBlToTr>
                    <a:solidFill>
                      <a:srgbClr val="EAEAEA"/>
                    </a:solidFill>
                  </a:tcPr>
                </a:tc>
              </a:tr>
            </a:tbl>
          </a:graphicData>
        </a:graphic>
      </p:graphicFrame>
      <p:graphicFrame>
        <p:nvGraphicFramePr>
          <p:cNvPr id="4281393" name="Group 49"/>
          <p:cNvGraphicFramePr>
            <a:graphicFrameLocks noGrp="1"/>
          </p:cNvGraphicFramePr>
          <p:nvPr>
            <p:extLst>
              <p:ext uri="{D42A27DB-BD31-4B8C-83A1-F6EECF244321}">
                <p14:modId xmlns:p14="http://schemas.microsoft.com/office/powerpoint/2010/main" val="99533259"/>
              </p:ext>
            </p:extLst>
          </p:nvPr>
        </p:nvGraphicFramePr>
        <p:xfrm>
          <a:off x="2554288" y="2197100"/>
          <a:ext cx="4131334" cy="797941"/>
        </p:xfrm>
        <a:graphic>
          <a:graphicData uri="http://schemas.openxmlformats.org/drawingml/2006/table">
            <a:tbl>
              <a:tblPr/>
              <a:tblGrid>
                <a:gridCol w="965201"/>
                <a:gridCol w="1100200"/>
                <a:gridCol w="990180"/>
                <a:gridCol w="1075753"/>
              </a:tblGrid>
              <a:tr h="274638">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t>
                      </a: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em PTAO</a:t>
                      </a:r>
                      <a:endPar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endParaRP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Total</a:t>
                      </a: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endPar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endParaRPr>
                    </a:p>
                  </a:txBody>
                  <a:tcPr marL="18288" marR="18288" marT="18288" marB="18288" anchor="ctr" horzOverflow="overflow">
                    <a:lnL cap="flat">
                      <a:noFill/>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 fazer metadona</a:t>
                      </a: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A</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 fazer buprenorfina</a:t>
                      </a: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B</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Doentes a fazer buprenorfina-naloxona</a:t>
                      </a:r>
                    </a:p>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pt-PT" sz="1000" b="1" i="0" u="none" strike="noStrike" cap="none" normalizeH="0" baseline="0" noProof="0" dirty="0" smtClean="0">
                          <a:ln>
                            <a:noFill/>
                          </a:ln>
                          <a:solidFill>
                            <a:schemeClr val="tx1"/>
                          </a:solidFill>
                          <a:effectLst/>
                          <a:latin typeface="Arial" charset="0"/>
                          <a:ea typeface="Arial Unicode MS" pitchFamily="34" charset="-128"/>
                          <a:cs typeface="Arial Unicode MS" pitchFamily="34" charset="-128"/>
                        </a:rPr>
                        <a:t>C</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r>
              <a:tr h="212725">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n=160</a:t>
                      </a:r>
                    </a:p>
                  </a:txBody>
                  <a:tcPr marL="18288" marR="18288" marT="18288" marB="18288" anchor="ctr" horzOverflow="overflow">
                    <a:lnL cap="flat">
                      <a:noFill/>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n=95</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n=35</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n=30</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r>
            </a:tbl>
          </a:graphicData>
        </a:graphic>
      </p:graphicFrame>
      <p:sp>
        <p:nvSpPr>
          <p:cNvPr id="27679" name="Text Box 52"/>
          <p:cNvSpPr txBox="1">
            <a:spLocks noChangeArrowheads="1"/>
          </p:cNvSpPr>
          <p:nvPr/>
        </p:nvSpPr>
        <p:spPr bwMode="auto">
          <a:xfrm>
            <a:off x="7834313" y="6234113"/>
            <a:ext cx="1309687" cy="401637"/>
          </a:xfrm>
          <a:prstGeom prst="rect">
            <a:avLst/>
          </a:prstGeom>
          <a:noFill/>
          <a:ln w="25400" algn="ctr">
            <a:noFill/>
            <a:miter lim="800000"/>
            <a:headEnd/>
            <a:tailEnd/>
          </a:ln>
        </p:spPr>
        <p:txBody>
          <a:bodyPr lIns="18000" tIns="18000" rIns="18000" bIns="18000">
            <a:spAutoFit/>
          </a:bodyPr>
          <a:lstStyle/>
          <a:p>
            <a:pPr algn="r"/>
            <a:r>
              <a:rPr lang="en-GB" sz="900" dirty="0"/>
              <a:t>Significant difference:</a:t>
            </a:r>
            <a:br>
              <a:rPr lang="en-GB" sz="900" dirty="0"/>
            </a:br>
            <a:r>
              <a:rPr lang="en-GB" sz="900" dirty="0"/>
              <a:t>A etc. = 95% level,</a:t>
            </a:r>
            <a:br>
              <a:rPr lang="en-GB" sz="900" dirty="0"/>
            </a:br>
            <a:r>
              <a:rPr lang="en-GB" sz="900" dirty="0"/>
              <a:t>a etc. = 90% level</a:t>
            </a:r>
          </a:p>
        </p:txBody>
      </p:sp>
      <p:sp>
        <p:nvSpPr>
          <p:cNvPr id="27680" name="12 CuadroTexto"/>
          <p:cNvSpPr txBox="1">
            <a:spLocks noChangeArrowheads="1"/>
          </p:cNvSpPr>
          <p:nvPr/>
        </p:nvSpPr>
        <p:spPr bwMode="auto">
          <a:xfrm>
            <a:off x="7670800" y="1104900"/>
            <a:ext cx="1200150" cy="258763"/>
          </a:xfrm>
          <a:prstGeom prst="rect">
            <a:avLst/>
          </a:prstGeom>
          <a:solidFill>
            <a:schemeClr val="tx2"/>
          </a:solidFill>
          <a:ln w="9525">
            <a:noFill/>
            <a:miter lim="800000"/>
            <a:headEnd/>
            <a:tailEnd/>
          </a:ln>
        </p:spPr>
        <p:txBody>
          <a:bodyPr>
            <a:spAutoFit/>
          </a:bodyPr>
          <a:lstStyle/>
          <a:p>
            <a:pPr algn="ctr"/>
            <a:r>
              <a:rPr lang="es-ES" sz="1200" b="1" dirty="0">
                <a:solidFill>
                  <a:schemeClr val="bg1"/>
                </a:solidFill>
              </a:rPr>
              <a:t>Results in %</a:t>
            </a:r>
          </a:p>
        </p:txBody>
      </p:sp>
      <p:sp>
        <p:nvSpPr>
          <p:cNvPr id="13" name="TextBox 12"/>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1" name="Group 2"/>
          <p:cNvGrpSpPr>
            <a:grpSpLocks/>
          </p:cNvGrpSpPr>
          <p:nvPr/>
        </p:nvGrpSpPr>
        <p:grpSpPr bwMode="auto">
          <a:xfrm>
            <a:off x="579438" y="0"/>
            <a:ext cx="1585912" cy="284163"/>
            <a:chOff x="365" y="0"/>
            <a:chExt cx="999" cy="179"/>
          </a:xfrm>
        </p:grpSpPr>
        <p:sp>
          <p:nvSpPr>
            <p:cNvPr id="58396" name="Text Box 3"/>
            <p:cNvSpPr txBox="1">
              <a:spLocks noChangeArrowheads="1"/>
            </p:cNvSpPr>
            <p:nvPr/>
          </p:nvSpPr>
          <p:spPr bwMode="gray">
            <a:xfrm>
              <a:off x="365" y="0"/>
              <a:ext cx="492" cy="179"/>
            </a:xfrm>
            <a:prstGeom prst="rect">
              <a:avLst/>
            </a:prstGeom>
            <a:solidFill>
              <a:schemeClr val="bg2"/>
            </a:solidFill>
            <a:ln w="25400" algn="ctr">
              <a:noFill/>
              <a:miter lim="800000"/>
              <a:headEnd/>
              <a:tailEnd/>
            </a:ln>
          </p:spPr>
          <p:txBody>
            <a:bodyPr lIns="45720" rIns="45720">
              <a:spAutoFit/>
            </a:bodyPr>
            <a:lstStyle/>
            <a:p>
              <a:pPr algn="ctr"/>
              <a:r>
                <a:rPr lang="en-GB" sz="1400" b="1" dirty="0">
                  <a:solidFill>
                    <a:schemeClr val="bg1"/>
                  </a:solidFill>
                </a:rPr>
                <a:t>Patients</a:t>
              </a:r>
            </a:p>
          </p:txBody>
        </p:sp>
        <p:sp>
          <p:nvSpPr>
            <p:cNvPr id="58397" name="Text Box 4"/>
            <p:cNvSpPr txBox="1">
              <a:spLocks noChangeArrowheads="1"/>
            </p:cNvSpPr>
            <p:nvPr/>
          </p:nvSpPr>
          <p:spPr bwMode="gray">
            <a:xfrm>
              <a:off x="872" y="0"/>
              <a:ext cx="492" cy="179"/>
            </a:xfrm>
            <a:prstGeom prst="rect">
              <a:avLst/>
            </a:prstGeom>
            <a:solidFill>
              <a:srgbClr val="F8F8F8"/>
            </a:solidFill>
            <a:ln w="25400" algn="ctr">
              <a:noFill/>
              <a:miter lim="800000"/>
              <a:headEnd/>
              <a:tailEnd/>
            </a:ln>
          </p:spPr>
          <p:txBody>
            <a:bodyPr lIns="45720" rIns="45720">
              <a:spAutoFit/>
            </a:bodyPr>
            <a:lstStyle/>
            <a:p>
              <a:pPr algn="ctr"/>
              <a:r>
                <a:rPr lang="en-GB" sz="1400" b="1" dirty="0">
                  <a:solidFill>
                    <a:srgbClr val="EAEAEA"/>
                  </a:solidFill>
                </a:rPr>
                <a:t>Users</a:t>
              </a:r>
            </a:p>
          </p:txBody>
        </p:sp>
      </p:grpSp>
      <p:sp>
        <p:nvSpPr>
          <p:cNvPr id="58372" name="Rectangle 5"/>
          <p:cNvSpPr>
            <a:spLocks noGrp="1" noChangeArrowheads="1"/>
          </p:cNvSpPr>
          <p:nvPr>
            <p:ph type="title"/>
          </p:nvPr>
        </p:nvSpPr>
        <p:spPr/>
        <p:txBody>
          <a:bodyPr/>
          <a:lstStyle/>
          <a:p>
            <a:pPr eaLnBrk="1" hangingPunct="1"/>
            <a:r>
              <a:rPr lang="en-GB" dirty="0" smtClean="0">
                <a:ea typeface="SimSun" pitchFamily="2" charset="-122"/>
              </a:rPr>
              <a:t>Satisfaction with Success of Treatment</a:t>
            </a:r>
          </a:p>
        </p:txBody>
      </p:sp>
      <p:sp>
        <p:nvSpPr>
          <p:cNvPr id="58373" name="Rectangle 6"/>
          <p:cNvSpPr>
            <a:spLocks noGrp="1" noChangeArrowheads="1"/>
          </p:cNvSpPr>
          <p:nvPr>
            <p:ph type="body" idx="1"/>
          </p:nvPr>
        </p:nvSpPr>
        <p:spPr bwMode="gray">
          <a:xfrm>
            <a:off x="557213" y="1520825"/>
            <a:ext cx="8069262" cy="193675"/>
          </a:xfrm>
        </p:spPr>
        <p:txBody>
          <a:bodyPr/>
          <a:lstStyle/>
          <a:p>
            <a:pPr eaLnBrk="1" hangingPunct="1"/>
            <a:r>
              <a:rPr lang="en-GB" sz="1400" dirty="0" smtClean="0"/>
              <a:t>Overall, almost all patients feel satisfied regardless having pharmacotherapy or not.</a:t>
            </a:r>
          </a:p>
        </p:txBody>
      </p:sp>
      <p:sp>
        <p:nvSpPr>
          <p:cNvPr id="58374" name="Text Box 7"/>
          <p:cNvSpPr txBox="1">
            <a:spLocks noChangeArrowheads="1"/>
          </p:cNvSpPr>
          <p:nvPr/>
        </p:nvSpPr>
        <p:spPr bwMode="gray">
          <a:xfrm>
            <a:off x="603250" y="6356350"/>
            <a:ext cx="8240713" cy="234950"/>
          </a:xfrm>
          <a:prstGeom prst="rect">
            <a:avLst/>
          </a:prstGeom>
          <a:noFill/>
          <a:ln w="9525" algn="ctr">
            <a:noFill/>
            <a:miter lim="800000"/>
            <a:headEnd/>
            <a:tailEnd/>
          </a:ln>
        </p:spPr>
        <p:txBody>
          <a:bodyPr lIns="0" tIns="0" rIns="0" bIns="0" anchor="b">
            <a:spAutoFit/>
          </a:bodyPr>
          <a:lstStyle/>
          <a:p>
            <a:pPr marL="396875" indent="-396875" eaLnBrk="1" hangingPunct="1">
              <a:lnSpc>
                <a:spcPct val="85000"/>
              </a:lnSpc>
            </a:pPr>
            <a:r>
              <a:rPr lang="en-GB" sz="900" dirty="0"/>
              <a:t>Base: 	All patients</a:t>
            </a:r>
          </a:p>
          <a:p>
            <a:pPr marL="396875" indent="-396875" eaLnBrk="1" hangingPunct="1">
              <a:lnSpc>
                <a:spcPct val="85000"/>
              </a:lnSpc>
            </a:pPr>
            <a:r>
              <a:rPr lang="en-GB" sz="900" dirty="0"/>
              <a:t>A33 / A20    How satisfied are you thus far with the success of your  treatment programme?</a:t>
            </a:r>
          </a:p>
        </p:txBody>
      </p:sp>
      <p:graphicFrame>
        <p:nvGraphicFramePr>
          <p:cNvPr id="58370" name="Object 8"/>
          <p:cNvGraphicFramePr>
            <a:graphicFrameLocks noChangeAspect="1"/>
          </p:cNvGraphicFramePr>
          <p:nvPr/>
        </p:nvGraphicFramePr>
        <p:xfrm>
          <a:off x="942975" y="2632075"/>
          <a:ext cx="7916863" cy="3140075"/>
        </p:xfrm>
        <a:graphic>
          <a:graphicData uri="http://schemas.openxmlformats.org/presentationml/2006/ole">
            <mc:AlternateContent xmlns:mc="http://schemas.openxmlformats.org/markup-compatibility/2006">
              <mc:Choice xmlns:v="urn:schemas-microsoft-com:vml" Requires="v">
                <p:oleObj spid="_x0000_s58381" name="Gráfico" r:id="rId4" imgW="7934325" imgH="3143250" progId="MSGraph.Chart.8">
                  <p:embed followColorScheme="full"/>
                </p:oleObj>
              </mc:Choice>
              <mc:Fallback>
                <p:oleObj name="Gráfico" r:id="rId4" imgW="7934325" imgH="3143250" progId="MSGraph.Chart.8">
                  <p:embed followColorScheme="full"/>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942975" y="2632075"/>
                        <a:ext cx="7916863" cy="314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45577" name="Group 9"/>
          <p:cNvGraphicFramePr>
            <a:graphicFrameLocks noGrp="1"/>
          </p:cNvGraphicFramePr>
          <p:nvPr/>
        </p:nvGraphicFramePr>
        <p:xfrm>
          <a:off x="1009650" y="5745163"/>
          <a:ext cx="4904263" cy="365760"/>
        </p:xfrm>
        <a:graphic>
          <a:graphicData uri="http://schemas.openxmlformats.org/drawingml/2006/table">
            <a:tbl>
              <a:tblPr/>
              <a:tblGrid>
                <a:gridCol w="2125436"/>
                <a:gridCol w="1436914"/>
                <a:gridCol w="1341913"/>
              </a:tblGrid>
              <a:tr h="144463">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Mean</a:t>
                      </a:r>
                    </a:p>
                  </a:txBody>
                  <a:tcPr marL="18288" marR="18288" marT="18288" marB="18288" anchor="ctr" horzOverflow="overflow">
                    <a:lnL cap="flat">
                      <a:noFill/>
                    </a:lnL>
                    <a:lnR w="19050" cap="flat" cmpd="sng" algn="ctr">
                      <a:solidFill>
                        <a:schemeClr val="bg1"/>
                      </a:solidFill>
                      <a:prstDash val="solid"/>
                      <a:round/>
                      <a:headEnd type="none" w="med" len="med"/>
                      <a:tailEnd type="none" w="med" len="med"/>
                    </a:lnR>
                    <a:lnT cap="flat">
                      <a:noFill/>
                    </a:lnT>
                    <a:lnB w="1905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3.3</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4.5</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solidFill>
                        <a:schemeClr val="bg1"/>
                      </a:solidFill>
                      <a:prstDash val="solid"/>
                      <a:round/>
                      <a:headEnd type="none" w="med" len="med"/>
                      <a:tailEnd type="none" w="med" len="med"/>
                    </a:lnB>
                    <a:lnTlToBr>
                      <a:noFill/>
                    </a:lnTlToBr>
                    <a:lnBlToTr>
                      <a:noFill/>
                    </a:lnBlToTr>
                    <a:solidFill>
                      <a:srgbClr val="EAEAEA"/>
                    </a:solidFill>
                  </a:tcPr>
                </a:tc>
              </a:tr>
              <a:tr h="144463">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Very/fairly satisfied</a:t>
                      </a:r>
                    </a:p>
                  </a:txBody>
                  <a:tcPr marL="18288" marR="18288" marT="18288" marB="18288" anchor="ctr" horzOverflow="overflow">
                    <a:lnL cap="flat">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89</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cap="flat">
                      <a:noFill/>
                    </a:lnB>
                    <a:lnTlToBr>
                      <a:noFill/>
                    </a:lnTlToBr>
                    <a:lnBlToTr>
                      <a:noFill/>
                    </a:lnBlToTr>
                    <a:solidFill>
                      <a:srgbClr val="EAEAEA"/>
                    </a:solidFill>
                  </a:tcPr>
                </a:tc>
                <a:tc>
                  <a:txBody>
                    <a:bodyPr/>
                    <a:lstStyle/>
                    <a:p>
                      <a:pPr marL="0" marR="0" lvl="0" indent="0" algn="ctr" defTabSz="731838" rtl="0" eaLnBrk="1" fontAlgn="base" latinLnBrk="0" hangingPunct="1">
                        <a:lnSpc>
                          <a:spcPct val="80000"/>
                        </a:lnSpc>
                        <a:spcBef>
                          <a:spcPct val="0"/>
                        </a:spcBef>
                        <a:spcAft>
                          <a:spcPct val="0"/>
                        </a:spcAft>
                        <a:buClr>
                          <a:srgbClr val="FF8923"/>
                        </a:buClr>
                        <a:buSzTx/>
                        <a:buFontTx/>
                        <a:buNone/>
                        <a:tabLst>
                          <a:tab pos="1795463" algn="l"/>
                        </a:tabLst>
                      </a:pPr>
                      <a:r>
                        <a:rPr kumimoji="0" lang="en-GB" sz="12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94</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cap="flat">
                      <a:noFill/>
                    </a:lnB>
                    <a:lnTlToBr>
                      <a:noFill/>
                    </a:lnTlToBr>
                    <a:lnBlToTr>
                      <a:noFill/>
                    </a:lnBlToTr>
                    <a:solidFill>
                      <a:srgbClr val="EAEAEA"/>
                    </a:solidFill>
                  </a:tcPr>
                </a:tc>
              </a:tr>
            </a:tbl>
          </a:graphicData>
        </a:graphic>
      </p:graphicFrame>
      <p:sp>
        <p:nvSpPr>
          <p:cNvPr id="58386" name="Rectangle 50"/>
          <p:cNvSpPr>
            <a:spLocks noChangeArrowheads="1"/>
          </p:cNvSpPr>
          <p:nvPr/>
        </p:nvSpPr>
        <p:spPr bwMode="auto">
          <a:xfrm>
            <a:off x="6116638" y="4989513"/>
            <a:ext cx="127000" cy="171450"/>
          </a:xfrm>
          <a:prstGeom prst="rect">
            <a:avLst/>
          </a:prstGeom>
          <a:noFill/>
          <a:ln w="25400" algn="ctr">
            <a:noFill/>
            <a:miter lim="800000"/>
            <a:headEnd/>
            <a:tailEnd/>
          </a:ln>
        </p:spPr>
        <p:txBody>
          <a:bodyPr wrap="none" lIns="18000" tIns="18000" rIns="18000" bIns="18000">
            <a:spAutoFit/>
          </a:bodyPr>
          <a:lstStyle/>
          <a:p>
            <a:r>
              <a:rPr lang="de-DE" sz="1000" b="1">
                <a:solidFill>
                  <a:schemeClr val="bg1"/>
                </a:solidFill>
              </a:rPr>
              <a:t>A</a:t>
            </a:r>
          </a:p>
        </p:txBody>
      </p:sp>
      <p:sp>
        <p:nvSpPr>
          <p:cNvPr id="58387" name="Text Box 53"/>
          <p:cNvSpPr txBox="1">
            <a:spLocks noChangeArrowheads="1"/>
          </p:cNvSpPr>
          <p:nvPr/>
        </p:nvSpPr>
        <p:spPr bwMode="auto">
          <a:xfrm>
            <a:off x="7834313" y="6234113"/>
            <a:ext cx="1309687" cy="401637"/>
          </a:xfrm>
          <a:prstGeom prst="rect">
            <a:avLst/>
          </a:prstGeom>
          <a:noFill/>
          <a:ln w="25400" algn="ctr">
            <a:noFill/>
            <a:miter lim="800000"/>
            <a:headEnd/>
            <a:tailEnd/>
          </a:ln>
        </p:spPr>
        <p:txBody>
          <a:bodyPr lIns="18000" tIns="18000" rIns="18000" bIns="18000">
            <a:spAutoFit/>
          </a:bodyPr>
          <a:lstStyle/>
          <a:p>
            <a:pPr algn="r"/>
            <a:r>
              <a:rPr lang="en-GB" sz="900" dirty="0"/>
              <a:t>Significant difference:</a:t>
            </a:r>
            <a:br>
              <a:rPr lang="en-GB" sz="900" dirty="0"/>
            </a:br>
            <a:r>
              <a:rPr lang="en-GB" sz="900" dirty="0"/>
              <a:t>A etc. = 95% level,</a:t>
            </a:r>
            <a:br>
              <a:rPr lang="en-GB" sz="900" dirty="0"/>
            </a:br>
            <a:r>
              <a:rPr lang="en-GB" sz="900" dirty="0"/>
              <a:t>a etc. = 90% level</a:t>
            </a:r>
          </a:p>
        </p:txBody>
      </p:sp>
      <p:graphicFrame>
        <p:nvGraphicFramePr>
          <p:cNvPr id="15" name="Group 69"/>
          <p:cNvGraphicFramePr>
            <a:graphicFrameLocks noGrp="1"/>
          </p:cNvGraphicFramePr>
          <p:nvPr/>
        </p:nvGraphicFramePr>
        <p:xfrm>
          <a:off x="2887663" y="2054225"/>
          <a:ext cx="3085826" cy="523621"/>
        </p:xfrm>
        <a:graphic>
          <a:graphicData uri="http://schemas.openxmlformats.org/drawingml/2006/table">
            <a:tbl>
              <a:tblPr/>
              <a:tblGrid>
                <a:gridCol w="1542913"/>
                <a:gridCol w="1542913"/>
              </a:tblGrid>
              <a:tr h="274638">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Patients </a:t>
                      </a:r>
                      <a:b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b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in MT</a:t>
                      </a:r>
                    </a:p>
                  </a:txBody>
                  <a:tcPr marL="18288" marR="18288" marT="18288" marB="18288" anchor="ctr" horzOverflow="overflow">
                    <a:lnL cap="flat">
                      <a:noFill/>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1000" b="1"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Patients without  MT</a:t>
                      </a:r>
                    </a:p>
                  </a:txBody>
                  <a:tcPr marL="18288" marR="18288" marT="18288" marB="18288"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cap="flat">
                      <a:noFill/>
                    </a:lnT>
                    <a:lnB w="19050" cap="flat" cmpd="sng" algn="ctr">
                      <a:noFill/>
                      <a:prstDash val="solid"/>
                      <a:round/>
                      <a:headEnd type="none" w="med" len="med"/>
                      <a:tailEnd type="none" w="med" len="med"/>
                    </a:lnB>
                    <a:lnTlToBr>
                      <a:noFill/>
                    </a:lnTlToBr>
                    <a:lnBlToTr>
                      <a:noFill/>
                    </a:lnBlToTr>
                    <a:solidFill>
                      <a:srgbClr val="EAEAEA"/>
                    </a:solidFill>
                  </a:tcPr>
                </a:tc>
              </a:tr>
              <a:tr h="212725">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n=160</a:t>
                      </a:r>
                    </a:p>
                  </a:txBody>
                  <a:tcPr marL="18288" marR="18288" marT="18288" marB="18288" anchor="ctr" horzOverflow="overflow">
                    <a:lnL cap="flat">
                      <a:noFill/>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c>
                  <a:txBody>
                    <a:bodyPr/>
                    <a:lstStyle/>
                    <a:p>
                      <a:pPr marL="0" marR="0" lvl="0" indent="0" algn="ctr" defTabSz="731838" rtl="0" eaLnBrk="1" fontAlgn="base" latinLnBrk="0" hangingPunct="1">
                        <a:lnSpc>
                          <a:spcPct val="90000"/>
                        </a:lnSpc>
                        <a:spcBef>
                          <a:spcPct val="0"/>
                        </a:spcBef>
                        <a:spcAft>
                          <a:spcPct val="0"/>
                        </a:spcAft>
                        <a:buClr>
                          <a:srgbClr val="FF8923"/>
                        </a:buClr>
                        <a:buSzTx/>
                        <a:buFontTx/>
                        <a:buNone/>
                        <a:tabLst>
                          <a:tab pos="1795463" algn="l"/>
                        </a:tabLst>
                      </a:pPr>
                      <a:r>
                        <a:rPr kumimoji="0" lang="en-GB" sz="9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rPr>
                        <a:t>n=50</a:t>
                      </a:r>
                    </a:p>
                  </a:txBody>
                  <a:tcPr marL="18288" marR="18288" marT="18288" marB="18288"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cap="flat">
                      <a:noFill/>
                    </a:lnB>
                    <a:lnTlToBr>
                      <a:noFill/>
                    </a:lnTlToBr>
                    <a:lnBlToTr>
                      <a:noFill/>
                    </a:lnBlToTr>
                    <a:noFill/>
                  </a:tcPr>
                </a:tc>
              </a:tr>
            </a:tbl>
          </a:graphicData>
        </a:graphic>
      </p:graphicFrame>
      <p:sp>
        <p:nvSpPr>
          <p:cNvPr id="58395" name="12 CuadroTexto"/>
          <p:cNvSpPr txBox="1">
            <a:spLocks noChangeArrowheads="1"/>
          </p:cNvSpPr>
          <p:nvPr/>
        </p:nvSpPr>
        <p:spPr bwMode="auto">
          <a:xfrm>
            <a:off x="7670800" y="1104900"/>
            <a:ext cx="1200150" cy="258763"/>
          </a:xfrm>
          <a:prstGeom prst="rect">
            <a:avLst/>
          </a:prstGeom>
          <a:solidFill>
            <a:schemeClr val="tx2"/>
          </a:solidFill>
          <a:ln w="9525">
            <a:noFill/>
            <a:miter lim="800000"/>
            <a:headEnd/>
            <a:tailEnd/>
          </a:ln>
        </p:spPr>
        <p:txBody>
          <a:bodyPr>
            <a:spAutoFit/>
          </a:bodyPr>
          <a:lstStyle/>
          <a:p>
            <a:pPr algn="ctr"/>
            <a:r>
              <a:rPr lang="es-ES" sz="1200" b="1" dirty="0" err="1">
                <a:solidFill>
                  <a:schemeClr val="bg1"/>
                </a:solidFill>
              </a:rPr>
              <a:t>Results</a:t>
            </a:r>
            <a:r>
              <a:rPr lang="es-ES" sz="1200" b="1" dirty="0">
                <a:solidFill>
                  <a:schemeClr val="bg1"/>
                </a:solidFill>
              </a:rPr>
              <a:t> in %</a:t>
            </a:r>
          </a:p>
        </p:txBody>
      </p:sp>
      <p:sp>
        <p:nvSpPr>
          <p:cNvPr id="14" name="TextBox 13"/>
          <p:cNvSpPr txBox="1"/>
          <p:nvPr/>
        </p:nvSpPr>
        <p:spPr>
          <a:xfrm>
            <a:off x="5913912" y="178130"/>
            <a:ext cx="2244436" cy="424732"/>
          </a:xfrm>
          <a:prstGeom prst="rect">
            <a:avLst/>
          </a:prstGeom>
          <a:solidFill>
            <a:srgbClr val="7030A0"/>
          </a:solidFill>
        </p:spPr>
        <p:txBody>
          <a:bodyPr wrap="square" rtlCol="0">
            <a:spAutoFit/>
          </a:bodyPr>
          <a:lstStyle/>
          <a:p>
            <a:endParaRPr lang="en-GB"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Report_Template">
  <a:themeElements>
    <a:clrScheme name="Report_Template 1">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9900"/>
      </a:hlink>
      <a:folHlink>
        <a:srgbClr val="FFCCBF"/>
      </a:folHlink>
    </a:clrScheme>
    <a:fontScheme name="Report_Template">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none" lIns="18000" tIns="18000" rIns="18000" bIns="18000" numCol="1" anchor="t"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none" lIns="18000" tIns="18000" rIns="18000" bIns="18000" numCol="1" anchor="t"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Report_Template 1">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9900"/>
        </a:hlink>
        <a:folHlink>
          <a:srgbClr val="FFCCB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Blank Presentation">
  <a:themeElements>
    <a:clrScheme name="4_Blank Presentation 1">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9900"/>
      </a:hlink>
      <a:folHlink>
        <a:srgbClr val="FFCCBF"/>
      </a:folHlink>
    </a:clrScheme>
    <a:fontScheme name="4_Blank Presentatio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none" lIns="18000" tIns="18000" rIns="18000" bIns="18000" numCol="1" anchor="t"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none" lIns="18000" tIns="18000" rIns="18000" bIns="18000" numCol="1" anchor="t"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4_Blank Presentation 1">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9900"/>
        </a:hlink>
        <a:folHlink>
          <a:srgbClr val="FFCCB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ank Presentation">
  <a:themeElements>
    <a:clrScheme name="3_Blank Presentation 1">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A66F"/>
      </a:hlink>
      <a:folHlink>
        <a:srgbClr val="FF9900"/>
      </a:folHlink>
    </a:clrScheme>
    <a:fontScheme name="3_Blank Presentation">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none" lIns="18000" tIns="18000" rIns="18000" bIns="18000" numCol="1" anchor="t"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noFill/>
        <a:ln w="25400" cap="flat" cmpd="sng" algn="ctr">
          <a:noFill/>
          <a:prstDash val="solid"/>
          <a:round/>
          <a:headEnd type="none" w="med" len="med"/>
          <a:tailEnd type="none" w="med" len="med"/>
        </a:ln>
        <a:effectLst/>
      </a:spPr>
      <a:bodyPr vert="horz" wrap="none" lIns="18000" tIns="18000" rIns="18000" bIns="18000" numCol="1" anchor="t"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3_Blank Presentation 1">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A66F"/>
        </a:hlink>
        <a:folHlink>
          <a:srgbClr val="FF9900"/>
        </a:folHlink>
      </a:clrScheme>
      <a:clrMap bg1="lt1" tx1="dk1" bg2="lt2" tx2="dk2" accent1="accent1" accent2="accent2" accent3="accent3" accent4="accent4" accent5="accent5" accent6="accent6" hlink="hlink" folHlink="folHlink"/>
    </a:extraClrScheme>
    <a:extraClrScheme>
      <a:clrScheme name="3_Blank Presentation 2">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CCBF"/>
        </a:hlink>
        <a:folHlink>
          <a:srgbClr val="FF9900"/>
        </a:folHlink>
      </a:clrScheme>
      <a:clrMap bg1="lt1" tx1="dk1" bg2="lt2" tx2="dk2" accent1="accent1" accent2="accent2" accent3="accent3" accent4="accent4" accent5="accent5" accent6="accent6" hlink="hlink" folHlink="folHlink"/>
    </a:extraClrScheme>
    <a:extraClrScheme>
      <a:clrScheme name="3_Blank Presentation 3">
        <a:dk1>
          <a:srgbClr val="004E69"/>
        </a:dk1>
        <a:lt1>
          <a:srgbClr val="FFFFFF"/>
        </a:lt1>
        <a:dk2>
          <a:srgbClr val="FF3300"/>
        </a:dk2>
        <a:lt2>
          <a:srgbClr val="808080"/>
        </a:lt2>
        <a:accent1>
          <a:srgbClr val="FF3300"/>
        </a:accent1>
        <a:accent2>
          <a:srgbClr val="FF713F"/>
        </a:accent2>
        <a:accent3>
          <a:srgbClr val="FFFFFF"/>
        </a:accent3>
        <a:accent4>
          <a:srgbClr val="004159"/>
        </a:accent4>
        <a:accent5>
          <a:srgbClr val="FFADAA"/>
        </a:accent5>
        <a:accent6>
          <a:srgbClr val="E76638"/>
        </a:accent6>
        <a:hlink>
          <a:srgbClr val="FF9900"/>
        </a:hlink>
        <a:folHlink>
          <a:srgbClr val="FFCCB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8587</TotalTime>
  <Words>663</Words>
  <Application>Microsoft Office PowerPoint</Application>
  <PresentationFormat>Apresentação no Ecrã (4:3)</PresentationFormat>
  <Paragraphs>171</Paragraphs>
  <Slides>7</Slides>
  <Notes>7</Notes>
  <HiddenSlides>0</HiddenSlides>
  <MMClips>0</MMClips>
  <ScaleCrop>false</ScaleCrop>
  <HeadingPairs>
    <vt:vector size="6" baseType="variant">
      <vt:variant>
        <vt:lpstr>Tema</vt:lpstr>
      </vt:variant>
      <vt:variant>
        <vt:i4>3</vt:i4>
      </vt:variant>
      <vt:variant>
        <vt:lpstr>Servidores OLE incorporados</vt:lpstr>
      </vt:variant>
      <vt:variant>
        <vt:i4>3</vt:i4>
      </vt:variant>
      <vt:variant>
        <vt:lpstr>Títulos dos diapositivos</vt:lpstr>
      </vt:variant>
      <vt:variant>
        <vt:i4>7</vt:i4>
      </vt:variant>
    </vt:vector>
  </HeadingPairs>
  <TitlesOfParts>
    <vt:vector size="13" baseType="lpstr">
      <vt:lpstr>Report_Template</vt:lpstr>
      <vt:lpstr>4_Blank Presentation</vt:lpstr>
      <vt:lpstr>3_Blank Presentation</vt:lpstr>
      <vt:lpstr>Gráfico</vt:lpstr>
      <vt:lpstr>Gráfico do Microsoft Graph</vt:lpstr>
      <vt:lpstr>Folha Cálculo Microsoft Excel 97-2003</vt:lpstr>
      <vt:lpstr>Awareness of different medications</vt:lpstr>
      <vt:lpstr>Duration of Current MT</vt:lpstr>
      <vt:lpstr>Reasons to Start MT</vt:lpstr>
      <vt:lpstr>Attribute Importance for Product Choice  Mean Scores</vt:lpstr>
      <vt:lpstr>Therapy Goals Mean Scores</vt:lpstr>
      <vt:lpstr>Satisfaction with Current Medication  </vt:lpstr>
      <vt:lpstr>Satisfaction with Success of Treatment</vt:lpstr>
    </vt:vector>
  </TitlesOfParts>
  <Company>Synovate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IMPROVE: Patients + Users</dc:title>
  <dc:subject>for Akzept e. V.</dc:subject>
  <dc:creator>Synovate Healthcare</dc:creator>
  <cp:lastModifiedBy>Maria João Santos</cp:lastModifiedBy>
  <cp:revision>3686</cp:revision>
  <dcterms:created xsi:type="dcterms:W3CDTF">2008-04-15T14:33:06Z</dcterms:created>
  <dcterms:modified xsi:type="dcterms:W3CDTF">2012-05-09T17:06:43Z</dcterms:modified>
</cp:coreProperties>
</file>